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Montserrat" charset="1" panose="00000500000000000000"/>
      <p:regular r:id="rId30"/>
    </p:embeddedFont>
    <p:embeddedFont>
      <p:font typeface="Sniglet" charset="1" panose="04070505030100020000"/>
      <p:regular r:id="rId31"/>
    </p:embeddedFont>
    <p:embeddedFont>
      <p:font typeface="Montserrat Bold" charset="1" panose="00000800000000000000"/>
      <p:regular r:id="rId32"/>
    </p:embeddedFont>
    <p:embeddedFont>
      <p:font typeface="Canva Sans" charset="1" panose="020B0503030501040103"/>
      <p:regular r:id="rId33"/>
    </p:embeddedFont>
    <p:embeddedFont>
      <p:font typeface="Canva Sans Bold" charset="1" panose="020B0803030501040103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56.pn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58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64.pn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68.pn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70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72.pn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11.png" Type="http://schemas.openxmlformats.org/officeDocument/2006/relationships/image"/><Relationship Id="rId19" Target="../media/image9.png" Type="http://schemas.openxmlformats.org/officeDocument/2006/relationships/image"/><Relationship Id="rId2" Target="../media/image1.png" Type="http://schemas.openxmlformats.org/officeDocument/2006/relationships/image"/><Relationship Id="rId20" Target="../media/image10.sv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76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78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86.png" Type="http://schemas.openxmlformats.org/officeDocument/2006/relationships/image"/><Relationship Id="rId15" Target="../media/image87.svg" Type="http://schemas.openxmlformats.org/officeDocument/2006/relationships/image"/><Relationship Id="rId16" Target="../media/image88.png" Type="http://schemas.openxmlformats.org/officeDocument/2006/relationships/image"/><Relationship Id="rId17" Target="../media/image8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Relationship Id="rId8" Target="../media/image84.png" Type="http://schemas.openxmlformats.org/officeDocument/2006/relationships/image"/><Relationship Id="rId9" Target="../media/image8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90.png" Type="http://schemas.openxmlformats.org/officeDocument/2006/relationships/image"/><Relationship Id="rId9" Target="../media/image9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png" Type="http://schemas.openxmlformats.org/officeDocument/2006/relationships/image"/><Relationship Id="rId11" Target="../media/image89.svg" Type="http://schemas.openxmlformats.org/officeDocument/2006/relationships/image"/><Relationship Id="rId12" Target="../media/image99.png" Type="http://schemas.openxmlformats.org/officeDocument/2006/relationships/image"/><Relationship Id="rId13" Target="../media/image100.svg" Type="http://schemas.openxmlformats.org/officeDocument/2006/relationships/image"/><Relationship Id="rId14" Target="../media/image101.png" Type="http://schemas.openxmlformats.org/officeDocument/2006/relationships/image"/><Relationship Id="rId15" Target="../media/image10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3.png" Type="http://schemas.openxmlformats.org/officeDocument/2006/relationships/image"/><Relationship Id="rId5" Target="../media/image94.svg" Type="http://schemas.openxmlformats.org/officeDocument/2006/relationships/image"/><Relationship Id="rId6" Target="../media/image95.png" Type="http://schemas.openxmlformats.org/officeDocument/2006/relationships/image"/><Relationship Id="rId7" Target="../media/image96.svg" Type="http://schemas.openxmlformats.org/officeDocument/2006/relationships/image"/><Relationship Id="rId8" Target="../media/image97.png" Type="http://schemas.openxmlformats.org/officeDocument/2006/relationships/image"/><Relationship Id="rId9" Target="../media/image9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4.png" Type="http://schemas.openxmlformats.org/officeDocument/2006/relationships/image"/><Relationship Id="rId13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22.png" Type="http://schemas.openxmlformats.org/officeDocument/2006/relationships/image"/><Relationship Id="rId17" Target="../media/image23.svg" Type="http://schemas.openxmlformats.org/officeDocument/2006/relationships/image"/><Relationship Id="rId18" Target="../media/image47.png" Type="http://schemas.openxmlformats.org/officeDocument/2006/relationships/image"/><Relationship Id="rId19" Target="../media/image4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11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5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5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5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4396" y="-2851231"/>
            <a:ext cx="19390899" cy="19390899"/>
          </a:xfrm>
          <a:custGeom>
            <a:avLst/>
            <a:gdLst/>
            <a:ahLst/>
            <a:cxnLst/>
            <a:rect r="r" b="b" t="t" l="l"/>
            <a:pathLst>
              <a:path h="19390899" w="19390899">
                <a:moveTo>
                  <a:pt x="0" y="0"/>
                </a:moveTo>
                <a:lnTo>
                  <a:pt x="19390899" y="0"/>
                </a:lnTo>
                <a:lnTo>
                  <a:pt x="19390899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61592" y="8743950"/>
            <a:ext cx="20530423" cy="3086100"/>
            <a:chOff x="0" y="0"/>
            <a:chExt cx="540719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8EA2F">
                    <a:alpha val="100000"/>
                  </a:srgbClr>
                </a:gs>
                <a:gs pos="100000">
                  <a:srgbClr val="249F1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405055">
            <a:off x="14644406" y="7035430"/>
            <a:ext cx="3454728" cy="3417040"/>
          </a:xfrm>
          <a:custGeom>
            <a:avLst/>
            <a:gdLst/>
            <a:ahLst/>
            <a:cxnLst/>
            <a:rect r="r" b="b" t="t" l="l"/>
            <a:pathLst>
              <a:path h="3417040" w="3454728">
                <a:moveTo>
                  <a:pt x="0" y="0"/>
                </a:moveTo>
                <a:lnTo>
                  <a:pt x="3454728" y="0"/>
                </a:lnTo>
                <a:lnTo>
                  <a:pt x="3454728" y="3417040"/>
                </a:lnTo>
                <a:lnTo>
                  <a:pt x="0" y="341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44322" y="-1014500"/>
            <a:ext cx="3221520" cy="3221520"/>
          </a:xfrm>
          <a:custGeom>
            <a:avLst/>
            <a:gdLst/>
            <a:ahLst/>
            <a:cxnLst/>
            <a:rect r="r" b="b" t="t" l="l"/>
            <a:pathLst>
              <a:path h="3221520" w="3221520">
                <a:moveTo>
                  <a:pt x="0" y="0"/>
                </a:moveTo>
                <a:lnTo>
                  <a:pt x="3221520" y="0"/>
                </a:lnTo>
                <a:lnTo>
                  <a:pt x="3221520" y="3221520"/>
                </a:lnTo>
                <a:lnTo>
                  <a:pt x="0" y="32215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26686" y="235904"/>
            <a:ext cx="2924128" cy="2913495"/>
          </a:xfrm>
          <a:custGeom>
            <a:avLst/>
            <a:gdLst/>
            <a:ahLst/>
            <a:cxnLst/>
            <a:rect r="r" b="b" t="t" l="l"/>
            <a:pathLst>
              <a:path h="2913495" w="2924128">
                <a:moveTo>
                  <a:pt x="0" y="0"/>
                </a:moveTo>
                <a:lnTo>
                  <a:pt x="2924128" y="0"/>
                </a:lnTo>
                <a:lnTo>
                  <a:pt x="2924128" y="2913495"/>
                </a:lnTo>
                <a:lnTo>
                  <a:pt x="0" y="2913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42857" y="8131298"/>
            <a:ext cx="1216393" cy="1225305"/>
          </a:xfrm>
          <a:custGeom>
            <a:avLst/>
            <a:gdLst/>
            <a:ahLst/>
            <a:cxnLst/>
            <a:rect r="r" b="b" t="t" l="l"/>
            <a:pathLst>
              <a:path h="1225305" w="1216393">
                <a:moveTo>
                  <a:pt x="0" y="0"/>
                </a:moveTo>
                <a:lnTo>
                  <a:pt x="1216393" y="0"/>
                </a:lnTo>
                <a:lnTo>
                  <a:pt x="1216393" y="1225304"/>
                </a:lnTo>
                <a:lnTo>
                  <a:pt x="0" y="12253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278520" y="3224013"/>
            <a:ext cx="10093250" cy="3442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4"/>
              </a:lnSpc>
            </a:pPr>
            <a:r>
              <a:rPr lang="en-US" sz="1010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BLINKIT SALES DATA ANALYSIS</a:t>
            </a:r>
          </a:p>
        </p:txBody>
      </p:sp>
      <p:sp>
        <p:nvSpPr>
          <p:cNvPr name="Freeform 11" id="11" descr="Azure SQL Logo - PNG Logo Vector Brand Downloads (SVG, EPS)"/>
          <p:cNvSpPr/>
          <p:nvPr/>
        </p:nvSpPr>
        <p:spPr>
          <a:xfrm flipH="false" flipV="false" rot="0">
            <a:off x="0" y="0"/>
            <a:ext cx="2441210" cy="1769172"/>
          </a:xfrm>
          <a:custGeom>
            <a:avLst/>
            <a:gdLst/>
            <a:ahLst/>
            <a:cxnLst/>
            <a:rect r="r" b="b" t="t" l="l"/>
            <a:pathLst>
              <a:path h="1769172" w="2441210">
                <a:moveTo>
                  <a:pt x="0" y="0"/>
                </a:moveTo>
                <a:lnTo>
                  <a:pt x="2441210" y="0"/>
                </a:lnTo>
                <a:lnTo>
                  <a:pt x="2441210" y="1769172"/>
                </a:lnTo>
                <a:lnTo>
                  <a:pt x="0" y="17691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7845" y="1028700"/>
            <a:ext cx="5400675" cy="7715250"/>
          </a:xfrm>
          <a:custGeom>
            <a:avLst/>
            <a:gdLst/>
            <a:ahLst/>
            <a:cxnLst/>
            <a:rect r="r" b="b" t="t" l="l"/>
            <a:pathLst>
              <a:path h="7715250" w="5400675">
                <a:moveTo>
                  <a:pt x="0" y="0"/>
                </a:moveTo>
                <a:lnTo>
                  <a:pt x="5400675" y="0"/>
                </a:lnTo>
                <a:lnTo>
                  <a:pt x="5400675" y="7715250"/>
                </a:lnTo>
                <a:lnTo>
                  <a:pt x="0" y="77152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2140345"/>
            <a:ext cx="2288309" cy="580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MySQL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13180" y="8163529"/>
            <a:ext cx="4488430" cy="580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Shubham Kumar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67110" y="8934752"/>
            <a:ext cx="4488430" cy="580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Role: Data Analyst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7E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848" y="9258300"/>
            <a:ext cx="20530423" cy="3086100"/>
            <a:chOff x="0" y="0"/>
            <a:chExt cx="540719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8EA2F">
                    <a:alpha val="100000"/>
                  </a:srgbClr>
                </a:gs>
                <a:gs pos="100000">
                  <a:srgbClr val="249F1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5" id="5" descr="Celebrating Ideas and Work"/>
          <p:cNvSpPr/>
          <p:nvPr/>
        </p:nvSpPr>
        <p:spPr>
          <a:xfrm flipH="false" flipV="false" rot="-602917">
            <a:off x="-735389" y="-340832"/>
            <a:ext cx="3144102" cy="3149829"/>
          </a:xfrm>
          <a:custGeom>
            <a:avLst/>
            <a:gdLst/>
            <a:ahLst/>
            <a:cxnLst/>
            <a:rect r="r" b="b" t="t" l="l"/>
            <a:pathLst>
              <a:path h="3149829" w="3144102">
                <a:moveTo>
                  <a:pt x="0" y="0"/>
                </a:moveTo>
                <a:lnTo>
                  <a:pt x="3144102" y="0"/>
                </a:lnTo>
                <a:lnTo>
                  <a:pt x="3144102" y="3149829"/>
                </a:lnTo>
                <a:lnTo>
                  <a:pt x="0" y="3149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Lined Simple Squiggle Doodle"/>
          <p:cNvSpPr/>
          <p:nvPr/>
        </p:nvSpPr>
        <p:spPr>
          <a:xfrm flipH="false" flipV="false" rot="8751528">
            <a:off x="16976424" y="38968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4" y="0"/>
                </a:lnTo>
                <a:lnTo>
                  <a:pt x="1999154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Lined Simple Curvy Doodle"/>
          <p:cNvSpPr/>
          <p:nvPr/>
        </p:nvSpPr>
        <p:spPr>
          <a:xfrm flipH="false" flipV="false" rot="0">
            <a:off x="16113298" y="8943322"/>
            <a:ext cx="1681476" cy="1430783"/>
          </a:xfrm>
          <a:custGeom>
            <a:avLst/>
            <a:gdLst/>
            <a:ahLst/>
            <a:cxnLst/>
            <a:rect r="r" b="b" t="t" l="l"/>
            <a:pathLst>
              <a:path h="1430783" w="1681476">
                <a:moveTo>
                  <a:pt x="0" y="0"/>
                </a:moveTo>
                <a:lnTo>
                  <a:pt x="1681476" y="0"/>
                </a:lnTo>
                <a:lnTo>
                  <a:pt x="1681476" y="1430783"/>
                </a:lnTo>
                <a:lnTo>
                  <a:pt x="0" y="1430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5352" y="3517656"/>
            <a:ext cx="10140774" cy="2767586"/>
          </a:xfrm>
          <a:custGeom>
            <a:avLst/>
            <a:gdLst/>
            <a:ahLst/>
            <a:cxnLst/>
            <a:rect r="r" b="b" t="t" l="l"/>
            <a:pathLst>
              <a:path h="2767586" w="10140774">
                <a:moveTo>
                  <a:pt x="0" y="0"/>
                </a:moveTo>
                <a:lnTo>
                  <a:pt x="10140774" y="0"/>
                </a:lnTo>
                <a:lnTo>
                  <a:pt x="10140774" y="2767587"/>
                </a:lnTo>
                <a:lnTo>
                  <a:pt x="0" y="27675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36126" y="2401730"/>
            <a:ext cx="7009190" cy="6743018"/>
          </a:xfrm>
          <a:custGeom>
            <a:avLst/>
            <a:gdLst/>
            <a:ahLst/>
            <a:cxnLst/>
            <a:rect r="r" b="b" t="t" l="l"/>
            <a:pathLst>
              <a:path h="6743018" w="7009190">
                <a:moveTo>
                  <a:pt x="0" y="0"/>
                </a:moveTo>
                <a:lnTo>
                  <a:pt x="7009190" y="0"/>
                </a:lnTo>
                <a:lnTo>
                  <a:pt x="7009190" y="6743018"/>
                </a:lnTo>
                <a:lnTo>
                  <a:pt x="0" y="67430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06093" y="492380"/>
            <a:ext cx="11900993" cy="90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9"/>
              </a:lnSpc>
              <a:spcBef>
                <a:spcPct val="0"/>
              </a:spcBef>
            </a:pPr>
            <a:r>
              <a:rPr lang="en-US" b="true" sz="6399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 Sales by Item Type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7E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848" y="9258300"/>
            <a:ext cx="20530423" cy="3086100"/>
            <a:chOff x="0" y="0"/>
            <a:chExt cx="540719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8EA2F">
                    <a:alpha val="100000"/>
                  </a:srgbClr>
                </a:gs>
                <a:gs pos="100000">
                  <a:srgbClr val="249F1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5" id="5" descr="Celebrating Ideas and Work"/>
          <p:cNvSpPr/>
          <p:nvPr/>
        </p:nvSpPr>
        <p:spPr>
          <a:xfrm flipH="false" flipV="false" rot="-602917">
            <a:off x="-735389" y="-340832"/>
            <a:ext cx="3144102" cy="3149829"/>
          </a:xfrm>
          <a:custGeom>
            <a:avLst/>
            <a:gdLst/>
            <a:ahLst/>
            <a:cxnLst/>
            <a:rect r="r" b="b" t="t" l="l"/>
            <a:pathLst>
              <a:path h="3149829" w="3144102">
                <a:moveTo>
                  <a:pt x="0" y="0"/>
                </a:moveTo>
                <a:lnTo>
                  <a:pt x="3144102" y="0"/>
                </a:lnTo>
                <a:lnTo>
                  <a:pt x="3144102" y="3149829"/>
                </a:lnTo>
                <a:lnTo>
                  <a:pt x="0" y="3149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Lined Simple Squiggle Doodle"/>
          <p:cNvSpPr/>
          <p:nvPr/>
        </p:nvSpPr>
        <p:spPr>
          <a:xfrm flipH="false" flipV="false" rot="8751528">
            <a:off x="16976424" y="38968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4" y="0"/>
                </a:lnTo>
                <a:lnTo>
                  <a:pt x="1999154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Lined Simple Curvy Doodle"/>
          <p:cNvSpPr/>
          <p:nvPr/>
        </p:nvSpPr>
        <p:spPr>
          <a:xfrm flipH="false" flipV="false" rot="0">
            <a:off x="16113298" y="8943322"/>
            <a:ext cx="1681476" cy="1430783"/>
          </a:xfrm>
          <a:custGeom>
            <a:avLst/>
            <a:gdLst/>
            <a:ahLst/>
            <a:cxnLst/>
            <a:rect r="r" b="b" t="t" l="l"/>
            <a:pathLst>
              <a:path h="1430783" w="1681476">
                <a:moveTo>
                  <a:pt x="0" y="0"/>
                </a:moveTo>
                <a:lnTo>
                  <a:pt x="1681476" y="0"/>
                </a:lnTo>
                <a:lnTo>
                  <a:pt x="1681476" y="1430783"/>
                </a:lnTo>
                <a:lnTo>
                  <a:pt x="0" y="1430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3313581"/>
            <a:ext cx="10773055" cy="3263294"/>
          </a:xfrm>
          <a:custGeom>
            <a:avLst/>
            <a:gdLst/>
            <a:ahLst/>
            <a:cxnLst/>
            <a:rect r="r" b="b" t="t" l="l"/>
            <a:pathLst>
              <a:path h="3263294" w="10773055">
                <a:moveTo>
                  <a:pt x="0" y="0"/>
                </a:moveTo>
                <a:lnTo>
                  <a:pt x="10773055" y="0"/>
                </a:lnTo>
                <a:lnTo>
                  <a:pt x="10773055" y="3263295"/>
                </a:lnTo>
                <a:lnTo>
                  <a:pt x="0" y="32632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73055" y="2503659"/>
            <a:ext cx="6486245" cy="6754641"/>
          </a:xfrm>
          <a:custGeom>
            <a:avLst/>
            <a:gdLst/>
            <a:ahLst/>
            <a:cxnLst/>
            <a:rect r="r" b="b" t="t" l="l"/>
            <a:pathLst>
              <a:path h="6754641" w="6486245">
                <a:moveTo>
                  <a:pt x="0" y="0"/>
                </a:moveTo>
                <a:lnTo>
                  <a:pt x="6486245" y="0"/>
                </a:lnTo>
                <a:lnTo>
                  <a:pt x="6486245" y="6754641"/>
                </a:lnTo>
                <a:lnTo>
                  <a:pt x="0" y="67546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06093" y="492380"/>
            <a:ext cx="11900993" cy="179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9"/>
              </a:lnSpc>
              <a:spcBef>
                <a:spcPct val="0"/>
              </a:spcBef>
            </a:pPr>
            <a:r>
              <a:rPr lang="en-US" b="true" sz="639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Average Sales vary with Item Type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7E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848" y="9258300"/>
            <a:ext cx="20530423" cy="3086100"/>
            <a:chOff x="0" y="0"/>
            <a:chExt cx="540719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8EA2F">
                    <a:alpha val="100000"/>
                  </a:srgbClr>
                </a:gs>
                <a:gs pos="100000">
                  <a:srgbClr val="249F1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5" id="5" descr="Celebrating Ideas and Work"/>
          <p:cNvSpPr/>
          <p:nvPr/>
        </p:nvSpPr>
        <p:spPr>
          <a:xfrm flipH="false" flipV="false" rot="-602917">
            <a:off x="-735389" y="-340832"/>
            <a:ext cx="3144102" cy="3149829"/>
          </a:xfrm>
          <a:custGeom>
            <a:avLst/>
            <a:gdLst/>
            <a:ahLst/>
            <a:cxnLst/>
            <a:rect r="r" b="b" t="t" l="l"/>
            <a:pathLst>
              <a:path h="3149829" w="3144102">
                <a:moveTo>
                  <a:pt x="0" y="0"/>
                </a:moveTo>
                <a:lnTo>
                  <a:pt x="3144102" y="0"/>
                </a:lnTo>
                <a:lnTo>
                  <a:pt x="3144102" y="3149829"/>
                </a:lnTo>
                <a:lnTo>
                  <a:pt x="0" y="3149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Lined Simple Squiggle Doodle"/>
          <p:cNvSpPr/>
          <p:nvPr/>
        </p:nvSpPr>
        <p:spPr>
          <a:xfrm flipH="false" flipV="false" rot="8751528">
            <a:off x="16976424" y="38968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4" y="0"/>
                </a:lnTo>
                <a:lnTo>
                  <a:pt x="1999154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Lined Simple Curvy Doodle"/>
          <p:cNvSpPr/>
          <p:nvPr/>
        </p:nvSpPr>
        <p:spPr>
          <a:xfrm flipH="false" flipV="false" rot="0">
            <a:off x="16606524" y="8856217"/>
            <a:ext cx="1681476" cy="1430783"/>
          </a:xfrm>
          <a:custGeom>
            <a:avLst/>
            <a:gdLst/>
            <a:ahLst/>
            <a:cxnLst/>
            <a:rect r="r" b="b" t="t" l="l"/>
            <a:pathLst>
              <a:path h="1430783" w="1681476">
                <a:moveTo>
                  <a:pt x="0" y="0"/>
                </a:moveTo>
                <a:lnTo>
                  <a:pt x="1681476" y="0"/>
                </a:lnTo>
                <a:lnTo>
                  <a:pt x="1681476" y="1430783"/>
                </a:lnTo>
                <a:lnTo>
                  <a:pt x="0" y="1430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3059135"/>
            <a:ext cx="10773055" cy="3888206"/>
          </a:xfrm>
          <a:custGeom>
            <a:avLst/>
            <a:gdLst/>
            <a:ahLst/>
            <a:cxnLst/>
            <a:rect r="r" b="b" t="t" l="l"/>
            <a:pathLst>
              <a:path h="3888206" w="10773055">
                <a:moveTo>
                  <a:pt x="0" y="0"/>
                </a:moveTo>
                <a:lnTo>
                  <a:pt x="10773055" y="0"/>
                </a:lnTo>
                <a:lnTo>
                  <a:pt x="10773055" y="3888207"/>
                </a:lnTo>
                <a:lnTo>
                  <a:pt x="0" y="38882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73055" y="2288177"/>
            <a:ext cx="6052442" cy="7998823"/>
          </a:xfrm>
          <a:custGeom>
            <a:avLst/>
            <a:gdLst/>
            <a:ahLst/>
            <a:cxnLst/>
            <a:rect r="r" b="b" t="t" l="l"/>
            <a:pathLst>
              <a:path h="7998823" w="6052442">
                <a:moveTo>
                  <a:pt x="0" y="0"/>
                </a:moveTo>
                <a:lnTo>
                  <a:pt x="6052443" y="0"/>
                </a:lnTo>
                <a:lnTo>
                  <a:pt x="6052443" y="7998823"/>
                </a:lnTo>
                <a:lnTo>
                  <a:pt x="0" y="79988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06093" y="492380"/>
            <a:ext cx="11900993" cy="179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9"/>
              </a:lnSpc>
              <a:spcBef>
                <a:spcPct val="0"/>
              </a:spcBef>
            </a:pPr>
            <a:r>
              <a:rPr lang="en-US" b="true" sz="639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Number of Items sold vary with Item Type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7E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848" y="9258300"/>
            <a:ext cx="20530423" cy="3086100"/>
            <a:chOff x="0" y="0"/>
            <a:chExt cx="540719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8EA2F">
                    <a:alpha val="100000"/>
                  </a:srgbClr>
                </a:gs>
                <a:gs pos="100000">
                  <a:srgbClr val="249F1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5" id="5" descr="Celebrating Ideas and Work"/>
          <p:cNvSpPr/>
          <p:nvPr/>
        </p:nvSpPr>
        <p:spPr>
          <a:xfrm flipH="false" flipV="false" rot="-602917">
            <a:off x="-735389" y="-340832"/>
            <a:ext cx="3144102" cy="3149829"/>
          </a:xfrm>
          <a:custGeom>
            <a:avLst/>
            <a:gdLst/>
            <a:ahLst/>
            <a:cxnLst/>
            <a:rect r="r" b="b" t="t" l="l"/>
            <a:pathLst>
              <a:path h="3149829" w="3144102">
                <a:moveTo>
                  <a:pt x="0" y="0"/>
                </a:moveTo>
                <a:lnTo>
                  <a:pt x="3144102" y="0"/>
                </a:lnTo>
                <a:lnTo>
                  <a:pt x="3144102" y="3149829"/>
                </a:lnTo>
                <a:lnTo>
                  <a:pt x="0" y="3149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Lined Simple Squiggle Doodle"/>
          <p:cNvSpPr/>
          <p:nvPr/>
        </p:nvSpPr>
        <p:spPr>
          <a:xfrm flipH="false" flipV="false" rot="8751528">
            <a:off x="16976424" y="38968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4" y="0"/>
                </a:lnTo>
                <a:lnTo>
                  <a:pt x="1999154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Lined Simple Curvy Doodle"/>
          <p:cNvSpPr/>
          <p:nvPr/>
        </p:nvSpPr>
        <p:spPr>
          <a:xfrm flipH="false" flipV="false" rot="0">
            <a:off x="14907086" y="1028700"/>
            <a:ext cx="1681476" cy="1430783"/>
          </a:xfrm>
          <a:custGeom>
            <a:avLst/>
            <a:gdLst/>
            <a:ahLst/>
            <a:cxnLst/>
            <a:rect r="r" b="b" t="t" l="l"/>
            <a:pathLst>
              <a:path h="1430783" w="1681476">
                <a:moveTo>
                  <a:pt x="0" y="0"/>
                </a:moveTo>
                <a:lnTo>
                  <a:pt x="1681476" y="0"/>
                </a:lnTo>
                <a:lnTo>
                  <a:pt x="1681476" y="1430783"/>
                </a:lnTo>
                <a:lnTo>
                  <a:pt x="0" y="1430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3674127"/>
            <a:ext cx="11402231" cy="3093492"/>
          </a:xfrm>
          <a:custGeom>
            <a:avLst/>
            <a:gdLst/>
            <a:ahLst/>
            <a:cxnLst/>
            <a:rect r="r" b="b" t="t" l="l"/>
            <a:pathLst>
              <a:path h="3093492" w="11402231">
                <a:moveTo>
                  <a:pt x="0" y="0"/>
                </a:moveTo>
                <a:lnTo>
                  <a:pt x="11402231" y="0"/>
                </a:lnTo>
                <a:lnTo>
                  <a:pt x="11402231" y="3093492"/>
                </a:lnTo>
                <a:lnTo>
                  <a:pt x="0" y="30934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11" t="0" r="-151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02231" y="3059135"/>
            <a:ext cx="6687785" cy="7114664"/>
          </a:xfrm>
          <a:custGeom>
            <a:avLst/>
            <a:gdLst/>
            <a:ahLst/>
            <a:cxnLst/>
            <a:rect r="r" b="b" t="t" l="l"/>
            <a:pathLst>
              <a:path h="7114664" w="6687785">
                <a:moveTo>
                  <a:pt x="0" y="0"/>
                </a:moveTo>
                <a:lnTo>
                  <a:pt x="6687785" y="0"/>
                </a:lnTo>
                <a:lnTo>
                  <a:pt x="6687785" y="7114665"/>
                </a:lnTo>
                <a:lnTo>
                  <a:pt x="0" y="71146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06093" y="492380"/>
            <a:ext cx="11900993" cy="179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9"/>
              </a:lnSpc>
              <a:spcBef>
                <a:spcPct val="0"/>
              </a:spcBef>
            </a:pPr>
            <a:r>
              <a:rPr lang="en-US" b="true" sz="639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Average Rating vary with Item Type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7E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848" y="9258300"/>
            <a:ext cx="20530423" cy="3086100"/>
            <a:chOff x="0" y="0"/>
            <a:chExt cx="540719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8EA2F">
                    <a:alpha val="100000"/>
                  </a:srgbClr>
                </a:gs>
                <a:gs pos="100000">
                  <a:srgbClr val="249F1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5" id="5" descr="Celebrating Ideas and Work"/>
          <p:cNvSpPr/>
          <p:nvPr/>
        </p:nvSpPr>
        <p:spPr>
          <a:xfrm flipH="false" flipV="false" rot="-602917">
            <a:off x="-735389" y="-340832"/>
            <a:ext cx="3144102" cy="3149829"/>
          </a:xfrm>
          <a:custGeom>
            <a:avLst/>
            <a:gdLst/>
            <a:ahLst/>
            <a:cxnLst/>
            <a:rect r="r" b="b" t="t" l="l"/>
            <a:pathLst>
              <a:path h="3149829" w="3144102">
                <a:moveTo>
                  <a:pt x="0" y="0"/>
                </a:moveTo>
                <a:lnTo>
                  <a:pt x="3144102" y="0"/>
                </a:lnTo>
                <a:lnTo>
                  <a:pt x="3144102" y="3149829"/>
                </a:lnTo>
                <a:lnTo>
                  <a:pt x="0" y="3149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Lined Simple Squiggle Doodle"/>
          <p:cNvSpPr/>
          <p:nvPr/>
        </p:nvSpPr>
        <p:spPr>
          <a:xfrm flipH="false" flipV="false" rot="8751528">
            <a:off x="16976424" y="38968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4" y="0"/>
                </a:lnTo>
                <a:lnTo>
                  <a:pt x="1999154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Lined Simple Curvy Doodle"/>
          <p:cNvSpPr/>
          <p:nvPr/>
        </p:nvSpPr>
        <p:spPr>
          <a:xfrm flipH="false" flipV="false" rot="0">
            <a:off x="14907086" y="1028700"/>
            <a:ext cx="1681476" cy="1430783"/>
          </a:xfrm>
          <a:custGeom>
            <a:avLst/>
            <a:gdLst/>
            <a:ahLst/>
            <a:cxnLst/>
            <a:rect r="r" b="b" t="t" l="l"/>
            <a:pathLst>
              <a:path h="1430783" w="1681476">
                <a:moveTo>
                  <a:pt x="0" y="0"/>
                </a:moveTo>
                <a:lnTo>
                  <a:pt x="1681476" y="0"/>
                </a:lnTo>
                <a:lnTo>
                  <a:pt x="1681476" y="1430783"/>
                </a:lnTo>
                <a:lnTo>
                  <a:pt x="0" y="1430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55772" y="1868695"/>
            <a:ext cx="14907086" cy="8418305"/>
          </a:xfrm>
          <a:custGeom>
            <a:avLst/>
            <a:gdLst/>
            <a:ahLst/>
            <a:cxnLst/>
            <a:rect r="r" b="b" t="t" l="l"/>
            <a:pathLst>
              <a:path h="8418305" w="14907086">
                <a:moveTo>
                  <a:pt x="0" y="0"/>
                </a:moveTo>
                <a:lnTo>
                  <a:pt x="14907085" y="0"/>
                </a:lnTo>
                <a:lnTo>
                  <a:pt x="14907085" y="8418305"/>
                </a:lnTo>
                <a:lnTo>
                  <a:pt x="0" y="84183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75" t="0" r="-87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0709155" y="3125157"/>
            <a:ext cx="11121004" cy="4036687"/>
          </a:xfrm>
          <a:custGeom>
            <a:avLst/>
            <a:gdLst/>
            <a:ahLst/>
            <a:cxnLst/>
            <a:rect r="r" b="b" t="t" l="l"/>
            <a:pathLst>
              <a:path h="4036687" w="11121004">
                <a:moveTo>
                  <a:pt x="0" y="0"/>
                </a:moveTo>
                <a:lnTo>
                  <a:pt x="11121004" y="0"/>
                </a:lnTo>
                <a:lnTo>
                  <a:pt x="11121004" y="4036686"/>
                </a:lnTo>
                <a:lnTo>
                  <a:pt x="0" y="40366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50" t="-555" r="0" b="-55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65584" y="159376"/>
            <a:ext cx="11900993" cy="179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9"/>
              </a:lnSpc>
              <a:spcBef>
                <a:spcPct val="0"/>
              </a:spcBef>
            </a:pPr>
            <a:r>
              <a:rPr lang="en-US" b="true" sz="639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Fact Content by Outlet for Total Sales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7E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848" y="9258300"/>
            <a:ext cx="20530423" cy="3086100"/>
            <a:chOff x="0" y="0"/>
            <a:chExt cx="540719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8EA2F">
                    <a:alpha val="100000"/>
                  </a:srgbClr>
                </a:gs>
                <a:gs pos="100000">
                  <a:srgbClr val="249F1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5" id="5" descr="Celebrating Ideas and Work"/>
          <p:cNvSpPr/>
          <p:nvPr/>
        </p:nvSpPr>
        <p:spPr>
          <a:xfrm flipH="false" flipV="false" rot="-602917">
            <a:off x="-735389" y="-340832"/>
            <a:ext cx="3144102" cy="3149829"/>
          </a:xfrm>
          <a:custGeom>
            <a:avLst/>
            <a:gdLst/>
            <a:ahLst/>
            <a:cxnLst/>
            <a:rect r="r" b="b" t="t" l="l"/>
            <a:pathLst>
              <a:path h="3149829" w="3144102">
                <a:moveTo>
                  <a:pt x="0" y="0"/>
                </a:moveTo>
                <a:lnTo>
                  <a:pt x="3144102" y="0"/>
                </a:lnTo>
                <a:lnTo>
                  <a:pt x="3144102" y="3149829"/>
                </a:lnTo>
                <a:lnTo>
                  <a:pt x="0" y="3149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Lined Simple Squiggle Doodle"/>
          <p:cNvSpPr/>
          <p:nvPr/>
        </p:nvSpPr>
        <p:spPr>
          <a:xfrm flipH="false" flipV="false" rot="8751528">
            <a:off x="16976424" y="38968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4" y="0"/>
                </a:lnTo>
                <a:lnTo>
                  <a:pt x="1999154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Lined Simple Curvy Doodle"/>
          <p:cNvSpPr/>
          <p:nvPr/>
        </p:nvSpPr>
        <p:spPr>
          <a:xfrm flipH="false" flipV="false" rot="0">
            <a:off x="14907086" y="1028700"/>
            <a:ext cx="1681476" cy="1430783"/>
          </a:xfrm>
          <a:custGeom>
            <a:avLst/>
            <a:gdLst/>
            <a:ahLst/>
            <a:cxnLst/>
            <a:rect r="r" b="b" t="t" l="l"/>
            <a:pathLst>
              <a:path h="1430783" w="1681476">
                <a:moveTo>
                  <a:pt x="0" y="0"/>
                </a:moveTo>
                <a:lnTo>
                  <a:pt x="1681476" y="0"/>
                </a:lnTo>
                <a:lnTo>
                  <a:pt x="1681476" y="1430783"/>
                </a:lnTo>
                <a:lnTo>
                  <a:pt x="0" y="1430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04848" y="3517885"/>
            <a:ext cx="11482889" cy="3750988"/>
          </a:xfrm>
          <a:custGeom>
            <a:avLst/>
            <a:gdLst/>
            <a:ahLst/>
            <a:cxnLst/>
            <a:rect r="r" b="b" t="t" l="l"/>
            <a:pathLst>
              <a:path h="3750988" w="11482889">
                <a:moveTo>
                  <a:pt x="0" y="0"/>
                </a:moveTo>
                <a:lnTo>
                  <a:pt x="11482890" y="0"/>
                </a:lnTo>
                <a:lnTo>
                  <a:pt x="11482890" y="3750988"/>
                </a:lnTo>
                <a:lnTo>
                  <a:pt x="0" y="37509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9125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70890" y="4344958"/>
            <a:ext cx="6805111" cy="4913342"/>
          </a:xfrm>
          <a:custGeom>
            <a:avLst/>
            <a:gdLst/>
            <a:ahLst/>
            <a:cxnLst/>
            <a:rect r="r" b="b" t="t" l="l"/>
            <a:pathLst>
              <a:path h="4913342" w="6805111">
                <a:moveTo>
                  <a:pt x="0" y="0"/>
                </a:moveTo>
                <a:lnTo>
                  <a:pt x="6805111" y="0"/>
                </a:lnTo>
                <a:lnTo>
                  <a:pt x="6805111" y="4913342"/>
                </a:lnTo>
                <a:lnTo>
                  <a:pt x="0" y="49133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06093" y="492380"/>
            <a:ext cx="11900993" cy="179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9"/>
              </a:lnSpc>
              <a:spcBef>
                <a:spcPct val="0"/>
              </a:spcBef>
            </a:pPr>
            <a:r>
              <a:rPr lang="en-US" b="true" sz="639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 Sales by Outlet Establishment Year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7E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848" y="9258300"/>
            <a:ext cx="20530423" cy="3086100"/>
            <a:chOff x="0" y="0"/>
            <a:chExt cx="540719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8EA2F">
                    <a:alpha val="100000"/>
                  </a:srgbClr>
                </a:gs>
                <a:gs pos="100000">
                  <a:srgbClr val="249F1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5" id="5" descr="Celebrating Ideas and Work"/>
          <p:cNvSpPr/>
          <p:nvPr/>
        </p:nvSpPr>
        <p:spPr>
          <a:xfrm flipH="false" flipV="false" rot="-602917">
            <a:off x="-735389" y="-340832"/>
            <a:ext cx="3144102" cy="3149829"/>
          </a:xfrm>
          <a:custGeom>
            <a:avLst/>
            <a:gdLst/>
            <a:ahLst/>
            <a:cxnLst/>
            <a:rect r="r" b="b" t="t" l="l"/>
            <a:pathLst>
              <a:path h="3149829" w="3144102">
                <a:moveTo>
                  <a:pt x="0" y="0"/>
                </a:moveTo>
                <a:lnTo>
                  <a:pt x="3144102" y="0"/>
                </a:lnTo>
                <a:lnTo>
                  <a:pt x="3144102" y="3149829"/>
                </a:lnTo>
                <a:lnTo>
                  <a:pt x="0" y="3149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Lined Simple Squiggle Doodle"/>
          <p:cNvSpPr/>
          <p:nvPr/>
        </p:nvSpPr>
        <p:spPr>
          <a:xfrm flipH="false" flipV="false" rot="8751528">
            <a:off x="16976424" y="38968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4" y="0"/>
                </a:lnTo>
                <a:lnTo>
                  <a:pt x="1999154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Lined Simple Curvy Doodle"/>
          <p:cNvSpPr/>
          <p:nvPr/>
        </p:nvSpPr>
        <p:spPr>
          <a:xfrm flipH="false" flipV="false" rot="0">
            <a:off x="14907086" y="1028700"/>
            <a:ext cx="1681476" cy="1430783"/>
          </a:xfrm>
          <a:custGeom>
            <a:avLst/>
            <a:gdLst/>
            <a:ahLst/>
            <a:cxnLst/>
            <a:rect r="r" b="b" t="t" l="l"/>
            <a:pathLst>
              <a:path h="1430783" w="1681476">
                <a:moveTo>
                  <a:pt x="0" y="0"/>
                </a:moveTo>
                <a:lnTo>
                  <a:pt x="1681476" y="0"/>
                </a:lnTo>
                <a:lnTo>
                  <a:pt x="1681476" y="1430783"/>
                </a:lnTo>
                <a:lnTo>
                  <a:pt x="0" y="1430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04848" y="3059135"/>
            <a:ext cx="18906616" cy="3038162"/>
          </a:xfrm>
          <a:custGeom>
            <a:avLst/>
            <a:gdLst/>
            <a:ahLst/>
            <a:cxnLst/>
            <a:rect r="r" b="b" t="t" l="l"/>
            <a:pathLst>
              <a:path h="3038162" w="18906616">
                <a:moveTo>
                  <a:pt x="0" y="0"/>
                </a:moveTo>
                <a:lnTo>
                  <a:pt x="18906616" y="0"/>
                </a:lnTo>
                <a:lnTo>
                  <a:pt x="18906616" y="3038162"/>
                </a:lnTo>
                <a:lnTo>
                  <a:pt x="0" y="30381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2905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34094" y="6341181"/>
            <a:ext cx="8444991" cy="2673234"/>
          </a:xfrm>
          <a:custGeom>
            <a:avLst/>
            <a:gdLst/>
            <a:ahLst/>
            <a:cxnLst/>
            <a:rect r="r" b="b" t="t" l="l"/>
            <a:pathLst>
              <a:path h="2673234" w="8444991">
                <a:moveTo>
                  <a:pt x="0" y="0"/>
                </a:moveTo>
                <a:lnTo>
                  <a:pt x="8444991" y="0"/>
                </a:lnTo>
                <a:lnTo>
                  <a:pt x="8444991" y="2673235"/>
                </a:lnTo>
                <a:lnTo>
                  <a:pt x="0" y="26732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06093" y="492380"/>
            <a:ext cx="11900993" cy="179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9"/>
              </a:lnSpc>
              <a:spcBef>
                <a:spcPct val="0"/>
              </a:spcBef>
            </a:pPr>
            <a:r>
              <a:rPr lang="en-US" b="true" sz="639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Percentage of Sales by Outlet Size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7E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848" y="9258300"/>
            <a:ext cx="20530423" cy="3086100"/>
            <a:chOff x="0" y="0"/>
            <a:chExt cx="540719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8EA2F">
                    <a:alpha val="100000"/>
                  </a:srgbClr>
                </a:gs>
                <a:gs pos="100000">
                  <a:srgbClr val="249F1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5" id="5" descr="Celebrating Ideas and Work"/>
          <p:cNvSpPr/>
          <p:nvPr/>
        </p:nvSpPr>
        <p:spPr>
          <a:xfrm flipH="false" flipV="false" rot="-602917">
            <a:off x="-735389" y="-340832"/>
            <a:ext cx="3144102" cy="3149829"/>
          </a:xfrm>
          <a:custGeom>
            <a:avLst/>
            <a:gdLst/>
            <a:ahLst/>
            <a:cxnLst/>
            <a:rect r="r" b="b" t="t" l="l"/>
            <a:pathLst>
              <a:path h="3149829" w="3144102">
                <a:moveTo>
                  <a:pt x="0" y="0"/>
                </a:moveTo>
                <a:lnTo>
                  <a:pt x="3144102" y="0"/>
                </a:lnTo>
                <a:lnTo>
                  <a:pt x="3144102" y="3149829"/>
                </a:lnTo>
                <a:lnTo>
                  <a:pt x="0" y="3149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Lined Simple Squiggle Doodle"/>
          <p:cNvSpPr/>
          <p:nvPr/>
        </p:nvSpPr>
        <p:spPr>
          <a:xfrm flipH="false" flipV="false" rot="8751528">
            <a:off x="16976424" y="38968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4" y="0"/>
                </a:lnTo>
                <a:lnTo>
                  <a:pt x="1999154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Lined Simple Curvy Doodle"/>
          <p:cNvSpPr/>
          <p:nvPr/>
        </p:nvSpPr>
        <p:spPr>
          <a:xfrm flipH="false" flipV="false" rot="0">
            <a:off x="14907086" y="1028700"/>
            <a:ext cx="1681476" cy="1430783"/>
          </a:xfrm>
          <a:custGeom>
            <a:avLst/>
            <a:gdLst/>
            <a:ahLst/>
            <a:cxnLst/>
            <a:rect r="r" b="b" t="t" l="l"/>
            <a:pathLst>
              <a:path h="1430783" w="1681476">
                <a:moveTo>
                  <a:pt x="0" y="0"/>
                </a:moveTo>
                <a:lnTo>
                  <a:pt x="1681476" y="0"/>
                </a:lnTo>
                <a:lnTo>
                  <a:pt x="1681476" y="1430783"/>
                </a:lnTo>
                <a:lnTo>
                  <a:pt x="0" y="1430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91228" y="2427992"/>
            <a:ext cx="11130723" cy="3665539"/>
          </a:xfrm>
          <a:custGeom>
            <a:avLst/>
            <a:gdLst/>
            <a:ahLst/>
            <a:cxnLst/>
            <a:rect r="r" b="b" t="t" l="l"/>
            <a:pathLst>
              <a:path h="3665539" w="11130723">
                <a:moveTo>
                  <a:pt x="0" y="0"/>
                </a:moveTo>
                <a:lnTo>
                  <a:pt x="11130723" y="0"/>
                </a:lnTo>
                <a:lnTo>
                  <a:pt x="11130723" y="3665539"/>
                </a:lnTo>
                <a:lnTo>
                  <a:pt x="0" y="36655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336404" y="6236406"/>
            <a:ext cx="7240371" cy="2889797"/>
          </a:xfrm>
          <a:custGeom>
            <a:avLst/>
            <a:gdLst/>
            <a:ahLst/>
            <a:cxnLst/>
            <a:rect r="r" b="b" t="t" l="l"/>
            <a:pathLst>
              <a:path h="2889797" w="7240371">
                <a:moveTo>
                  <a:pt x="0" y="0"/>
                </a:moveTo>
                <a:lnTo>
                  <a:pt x="7240371" y="0"/>
                </a:lnTo>
                <a:lnTo>
                  <a:pt x="7240371" y="2889797"/>
                </a:lnTo>
                <a:lnTo>
                  <a:pt x="0" y="28897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06093" y="807676"/>
            <a:ext cx="11900993" cy="90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9"/>
              </a:lnSpc>
              <a:spcBef>
                <a:spcPct val="0"/>
              </a:spcBef>
            </a:pPr>
            <a:r>
              <a:rPr lang="en-US" b="true" sz="639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Sales by Outlet Location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7E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848" y="9258300"/>
            <a:ext cx="20530423" cy="3086100"/>
            <a:chOff x="0" y="0"/>
            <a:chExt cx="540719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8EA2F">
                    <a:alpha val="100000"/>
                  </a:srgbClr>
                </a:gs>
                <a:gs pos="100000">
                  <a:srgbClr val="249F1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5" id="5" descr="Celebrating Ideas and Work"/>
          <p:cNvSpPr/>
          <p:nvPr/>
        </p:nvSpPr>
        <p:spPr>
          <a:xfrm flipH="false" flipV="false" rot="-602917">
            <a:off x="-735389" y="-340832"/>
            <a:ext cx="3144102" cy="3149829"/>
          </a:xfrm>
          <a:custGeom>
            <a:avLst/>
            <a:gdLst/>
            <a:ahLst/>
            <a:cxnLst/>
            <a:rect r="r" b="b" t="t" l="l"/>
            <a:pathLst>
              <a:path h="3149829" w="3144102">
                <a:moveTo>
                  <a:pt x="0" y="0"/>
                </a:moveTo>
                <a:lnTo>
                  <a:pt x="3144102" y="0"/>
                </a:lnTo>
                <a:lnTo>
                  <a:pt x="3144102" y="3149829"/>
                </a:lnTo>
                <a:lnTo>
                  <a:pt x="0" y="3149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Lined Simple Squiggle Doodle"/>
          <p:cNvSpPr/>
          <p:nvPr/>
        </p:nvSpPr>
        <p:spPr>
          <a:xfrm flipH="false" flipV="false" rot="8751528">
            <a:off x="16976424" y="38968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4" y="0"/>
                </a:lnTo>
                <a:lnTo>
                  <a:pt x="1999154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Lined Simple Curvy Doodle"/>
          <p:cNvSpPr/>
          <p:nvPr/>
        </p:nvSpPr>
        <p:spPr>
          <a:xfrm flipH="false" flipV="false" rot="0">
            <a:off x="14907086" y="1028700"/>
            <a:ext cx="1681476" cy="1430783"/>
          </a:xfrm>
          <a:custGeom>
            <a:avLst/>
            <a:gdLst/>
            <a:ahLst/>
            <a:cxnLst/>
            <a:rect r="r" b="b" t="t" l="l"/>
            <a:pathLst>
              <a:path h="1430783" w="1681476">
                <a:moveTo>
                  <a:pt x="0" y="0"/>
                </a:moveTo>
                <a:lnTo>
                  <a:pt x="1681476" y="0"/>
                </a:lnTo>
                <a:lnTo>
                  <a:pt x="1681476" y="1430783"/>
                </a:lnTo>
                <a:lnTo>
                  <a:pt x="0" y="1430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32611" y="2753213"/>
            <a:ext cx="14222778" cy="3189463"/>
          </a:xfrm>
          <a:custGeom>
            <a:avLst/>
            <a:gdLst/>
            <a:ahLst/>
            <a:cxnLst/>
            <a:rect r="r" b="b" t="t" l="l"/>
            <a:pathLst>
              <a:path h="3189463" w="14222778">
                <a:moveTo>
                  <a:pt x="0" y="0"/>
                </a:moveTo>
                <a:lnTo>
                  <a:pt x="14222778" y="0"/>
                </a:lnTo>
                <a:lnTo>
                  <a:pt x="14222778" y="3189463"/>
                </a:lnTo>
                <a:lnTo>
                  <a:pt x="0" y="31894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85315" y="6070589"/>
            <a:ext cx="6517370" cy="3059798"/>
          </a:xfrm>
          <a:custGeom>
            <a:avLst/>
            <a:gdLst/>
            <a:ahLst/>
            <a:cxnLst/>
            <a:rect r="r" b="b" t="t" l="l"/>
            <a:pathLst>
              <a:path h="3059798" w="6517370">
                <a:moveTo>
                  <a:pt x="0" y="0"/>
                </a:moveTo>
                <a:lnTo>
                  <a:pt x="6517370" y="0"/>
                </a:lnTo>
                <a:lnTo>
                  <a:pt x="6517370" y="3059798"/>
                </a:lnTo>
                <a:lnTo>
                  <a:pt x="0" y="3059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06093" y="807676"/>
            <a:ext cx="11900993" cy="179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9"/>
              </a:lnSpc>
              <a:spcBef>
                <a:spcPct val="0"/>
              </a:spcBef>
            </a:pPr>
            <a:r>
              <a:rPr lang="en-US" b="true" sz="639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 Sales broken down by different outlet types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7E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848" y="9258300"/>
            <a:ext cx="20530423" cy="3086100"/>
            <a:chOff x="0" y="0"/>
            <a:chExt cx="540719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8EA2F">
                    <a:alpha val="100000"/>
                  </a:srgbClr>
                </a:gs>
                <a:gs pos="100000">
                  <a:srgbClr val="249F1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5" id="5" descr="Celebrating Ideas and Work"/>
          <p:cNvSpPr/>
          <p:nvPr/>
        </p:nvSpPr>
        <p:spPr>
          <a:xfrm flipH="false" flipV="false" rot="-602917">
            <a:off x="-735389" y="-340832"/>
            <a:ext cx="3144102" cy="3149829"/>
          </a:xfrm>
          <a:custGeom>
            <a:avLst/>
            <a:gdLst/>
            <a:ahLst/>
            <a:cxnLst/>
            <a:rect r="r" b="b" t="t" l="l"/>
            <a:pathLst>
              <a:path h="3149829" w="3144102">
                <a:moveTo>
                  <a:pt x="0" y="0"/>
                </a:moveTo>
                <a:lnTo>
                  <a:pt x="3144102" y="0"/>
                </a:lnTo>
                <a:lnTo>
                  <a:pt x="3144102" y="3149829"/>
                </a:lnTo>
                <a:lnTo>
                  <a:pt x="0" y="3149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Lined Simple Squiggle Doodle"/>
          <p:cNvSpPr/>
          <p:nvPr/>
        </p:nvSpPr>
        <p:spPr>
          <a:xfrm flipH="false" flipV="false" rot="8751528">
            <a:off x="16976424" y="38968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4" y="0"/>
                </a:lnTo>
                <a:lnTo>
                  <a:pt x="1999154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Lined Simple Curvy Doodle"/>
          <p:cNvSpPr/>
          <p:nvPr/>
        </p:nvSpPr>
        <p:spPr>
          <a:xfrm flipH="false" flipV="false" rot="0">
            <a:off x="14907086" y="1028700"/>
            <a:ext cx="1681476" cy="1430783"/>
          </a:xfrm>
          <a:custGeom>
            <a:avLst/>
            <a:gdLst/>
            <a:ahLst/>
            <a:cxnLst/>
            <a:rect r="r" b="b" t="t" l="l"/>
            <a:pathLst>
              <a:path h="1430783" w="1681476">
                <a:moveTo>
                  <a:pt x="0" y="0"/>
                </a:moveTo>
                <a:lnTo>
                  <a:pt x="1681476" y="0"/>
                </a:lnTo>
                <a:lnTo>
                  <a:pt x="1681476" y="1430783"/>
                </a:lnTo>
                <a:lnTo>
                  <a:pt x="0" y="1430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73135" y="3059135"/>
            <a:ext cx="12741731" cy="2831496"/>
          </a:xfrm>
          <a:custGeom>
            <a:avLst/>
            <a:gdLst/>
            <a:ahLst/>
            <a:cxnLst/>
            <a:rect r="r" b="b" t="t" l="l"/>
            <a:pathLst>
              <a:path h="2831496" w="12741731">
                <a:moveTo>
                  <a:pt x="0" y="0"/>
                </a:moveTo>
                <a:lnTo>
                  <a:pt x="12741730" y="0"/>
                </a:lnTo>
                <a:lnTo>
                  <a:pt x="12741730" y="2831496"/>
                </a:lnTo>
                <a:lnTo>
                  <a:pt x="0" y="28314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38257" y="6034594"/>
            <a:ext cx="6436665" cy="3079744"/>
          </a:xfrm>
          <a:custGeom>
            <a:avLst/>
            <a:gdLst/>
            <a:ahLst/>
            <a:cxnLst/>
            <a:rect r="r" b="b" t="t" l="l"/>
            <a:pathLst>
              <a:path h="3079744" w="6436665">
                <a:moveTo>
                  <a:pt x="0" y="0"/>
                </a:moveTo>
                <a:lnTo>
                  <a:pt x="6436665" y="0"/>
                </a:lnTo>
                <a:lnTo>
                  <a:pt x="6436665" y="3079744"/>
                </a:lnTo>
                <a:lnTo>
                  <a:pt x="0" y="30797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06093" y="807676"/>
            <a:ext cx="11900993" cy="179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9"/>
              </a:lnSpc>
              <a:spcBef>
                <a:spcPct val="0"/>
              </a:spcBef>
            </a:pPr>
            <a:r>
              <a:rPr lang="en-US" b="true" sz="639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Average Sales broken down by different outlet types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1449" y="-2851231"/>
            <a:ext cx="19390899" cy="19390899"/>
          </a:xfrm>
          <a:custGeom>
            <a:avLst/>
            <a:gdLst/>
            <a:ahLst/>
            <a:cxnLst/>
            <a:rect r="r" b="b" t="t" l="l"/>
            <a:pathLst>
              <a:path h="19390899" w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98534">
            <a:off x="1195766" y="2199419"/>
            <a:ext cx="11834530" cy="6519276"/>
            <a:chOff x="0" y="0"/>
            <a:chExt cx="3116913" cy="17170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16913" cy="1717011"/>
            </a:xfrm>
            <a:custGeom>
              <a:avLst/>
              <a:gdLst/>
              <a:ahLst/>
              <a:cxnLst/>
              <a:rect r="r" b="b" t="t" l="l"/>
              <a:pathLst>
                <a:path h="1717011" w="3116913">
                  <a:moveTo>
                    <a:pt x="22242" y="0"/>
                  </a:moveTo>
                  <a:lnTo>
                    <a:pt x="3094671" y="0"/>
                  </a:lnTo>
                  <a:cubicBezTo>
                    <a:pt x="3106955" y="0"/>
                    <a:pt x="3116913" y="9958"/>
                    <a:pt x="3116913" y="22242"/>
                  </a:cubicBezTo>
                  <a:lnTo>
                    <a:pt x="3116913" y="1694769"/>
                  </a:lnTo>
                  <a:cubicBezTo>
                    <a:pt x="3116913" y="1707053"/>
                    <a:pt x="3106955" y="1717011"/>
                    <a:pt x="3094671" y="1717011"/>
                  </a:cubicBezTo>
                  <a:lnTo>
                    <a:pt x="22242" y="1717011"/>
                  </a:lnTo>
                  <a:cubicBezTo>
                    <a:pt x="9958" y="1717011"/>
                    <a:pt x="0" y="1707053"/>
                    <a:pt x="0" y="1694769"/>
                  </a:cubicBezTo>
                  <a:lnTo>
                    <a:pt x="0" y="22242"/>
                  </a:lnTo>
                  <a:cubicBezTo>
                    <a:pt x="0" y="9958"/>
                    <a:pt x="9958" y="0"/>
                    <a:pt x="22242" y="0"/>
                  </a:cubicBezTo>
                  <a:close/>
                </a:path>
              </a:pathLst>
            </a:custGeom>
            <a:solidFill>
              <a:srgbClr val="FFDD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3116913" cy="1678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-218001">
            <a:off x="1697735" y="4690735"/>
            <a:ext cx="10779351" cy="2223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T</a:t>
            </a:r>
            <a:r>
              <a:rPr lang="en-US" sz="320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o analyze sales performance, customer ratings, and product distribution within Blinkit’s dataset, uncovering key patterns and improvement areas using SQL-based KPIs and provide oppertunities for Power BI visualizations.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3080045">
            <a:off x="2286010" y="-1278901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4" y="0"/>
                </a:lnTo>
                <a:lnTo>
                  <a:pt x="1999154" y="3689712"/>
                </a:lnTo>
                <a:lnTo>
                  <a:pt x="0" y="3689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20473" y="7151638"/>
            <a:ext cx="3362952" cy="2861566"/>
          </a:xfrm>
          <a:custGeom>
            <a:avLst/>
            <a:gdLst/>
            <a:ahLst/>
            <a:cxnLst/>
            <a:rect r="r" b="b" t="t" l="l"/>
            <a:pathLst>
              <a:path h="2861566" w="3362952">
                <a:moveTo>
                  <a:pt x="0" y="0"/>
                </a:moveTo>
                <a:lnTo>
                  <a:pt x="3362952" y="0"/>
                </a:lnTo>
                <a:lnTo>
                  <a:pt x="3362952" y="2861566"/>
                </a:lnTo>
                <a:lnTo>
                  <a:pt x="0" y="2861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518269">
            <a:off x="169215" y="7835344"/>
            <a:ext cx="2456780" cy="2438912"/>
          </a:xfrm>
          <a:custGeom>
            <a:avLst/>
            <a:gdLst/>
            <a:ahLst/>
            <a:cxnLst/>
            <a:rect r="r" b="b" t="t" l="l"/>
            <a:pathLst>
              <a:path h="2438912" w="2456780">
                <a:moveTo>
                  <a:pt x="2456779" y="0"/>
                </a:moveTo>
                <a:lnTo>
                  <a:pt x="0" y="0"/>
                </a:lnTo>
                <a:lnTo>
                  <a:pt x="0" y="2438912"/>
                </a:lnTo>
                <a:lnTo>
                  <a:pt x="2456779" y="2438912"/>
                </a:lnTo>
                <a:lnTo>
                  <a:pt x="245677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731819">
            <a:off x="5837257" y="8492812"/>
            <a:ext cx="1131523" cy="3050676"/>
          </a:xfrm>
          <a:custGeom>
            <a:avLst/>
            <a:gdLst/>
            <a:ahLst/>
            <a:cxnLst/>
            <a:rect r="r" b="b" t="t" l="l"/>
            <a:pathLst>
              <a:path h="3050676" w="1131523">
                <a:moveTo>
                  <a:pt x="0" y="0"/>
                </a:moveTo>
                <a:lnTo>
                  <a:pt x="1131524" y="0"/>
                </a:lnTo>
                <a:lnTo>
                  <a:pt x="1131524" y="3050676"/>
                </a:lnTo>
                <a:lnTo>
                  <a:pt x="0" y="30506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46655">
            <a:off x="9190032" y="-1003436"/>
            <a:ext cx="7315200" cy="1768948"/>
          </a:xfrm>
          <a:custGeom>
            <a:avLst/>
            <a:gdLst/>
            <a:ahLst/>
            <a:cxnLst/>
            <a:rect r="r" b="b" t="t" l="l"/>
            <a:pathLst>
              <a:path h="1768948" w="7315200">
                <a:moveTo>
                  <a:pt x="0" y="0"/>
                </a:moveTo>
                <a:lnTo>
                  <a:pt x="7315200" y="0"/>
                </a:lnTo>
                <a:lnTo>
                  <a:pt x="7315200" y="1768949"/>
                </a:lnTo>
                <a:lnTo>
                  <a:pt x="0" y="17689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89466" y="3875029"/>
            <a:ext cx="5712483" cy="6411971"/>
          </a:xfrm>
          <a:custGeom>
            <a:avLst/>
            <a:gdLst/>
            <a:ahLst/>
            <a:cxnLst/>
            <a:rect r="r" b="b" t="t" l="l"/>
            <a:pathLst>
              <a:path h="6411971" w="5712483">
                <a:moveTo>
                  <a:pt x="0" y="0"/>
                </a:moveTo>
                <a:lnTo>
                  <a:pt x="5712483" y="0"/>
                </a:lnTo>
                <a:lnTo>
                  <a:pt x="5712483" y="6411971"/>
                </a:lnTo>
                <a:lnTo>
                  <a:pt x="0" y="64119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70159" y="-118961"/>
            <a:ext cx="5817841" cy="4114800"/>
          </a:xfrm>
          <a:custGeom>
            <a:avLst/>
            <a:gdLst/>
            <a:ahLst/>
            <a:cxnLst/>
            <a:rect r="r" b="b" t="t" l="l"/>
            <a:pathLst>
              <a:path h="4114800" w="5817841">
                <a:moveTo>
                  <a:pt x="0" y="0"/>
                </a:moveTo>
                <a:lnTo>
                  <a:pt x="5817841" y="0"/>
                </a:lnTo>
                <a:lnTo>
                  <a:pt x="58178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218001">
            <a:off x="2827535" y="3187109"/>
            <a:ext cx="7694526" cy="97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9"/>
              </a:lnSpc>
            </a:pPr>
            <a:r>
              <a:rPr lang="en-US" b="true" sz="73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</a:t>
            </a:r>
          </a:p>
        </p:txBody>
      </p:sp>
      <p:sp>
        <p:nvSpPr>
          <p:cNvPr name="Freeform 15" id="15" descr="Azure SQL Logo - PNG Logo Vector Brand Downloads (SVG, EPS)"/>
          <p:cNvSpPr/>
          <p:nvPr/>
        </p:nvSpPr>
        <p:spPr>
          <a:xfrm flipH="false" flipV="false" rot="0">
            <a:off x="0" y="-118961"/>
            <a:ext cx="2441210" cy="1769172"/>
          </a:xfrm>
          <a:custGeom>
            <a:avLst/>
            <a:gdLst/>
            <a:ahLst/>
            <a:cxnLst/>
            <a:rect r="r" b="b" t="t" l="l"/>
            <a:pathLst>
              <a:path h="1769172" w="2441210">
                <a:moveTo>
                  <a:pt x="0" y="0"/>
                </a:moveTo>
                <a:lnTo>
                  <a:pt x="2441210" y="0"/>
                </a:lnTo>
                <a:lnTo>
                  <a:pt x="2441210" y="1769171"/>
                </a:lnTo>
                <a:lnTo>
                  <a:pt x="0" y="176917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-4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962720" y="1129220"/>
            <a:ext cx="2360324" cy="2377616"/>
          </a:xfrm>
          <a:custGeom>
            <a:avLst/>
            <a:gdLst/>
            <a:ahLst/>
            <a:cxnLst/>
            <a:rect r="r" b="b" t="t" l="l"/>
            <a:pathLst>
              <a:path h="2377616" w="2360324">
                <a:moveTo>
                  <a:pt x="0" y="0"/>
                </a:moveTo>
                <a:lnTo>
                  <a:pt x="2360325" y="0"/>
                </a:lnTo>
                <a:lnTo>
                  <a:pt x="2360325" y="2377616"/>
                </a:lnTo>
                <a:lnTo>
                  <a:pt x="0" y="237761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7E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848" y="9258300"/>
            <a:ext cx="20530423" cy="3086100"/>
            <a:chOff x="0" y="0"/>
            <a:chExt cx="540719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8EA2F">
                    <a:alpha val="100000"/>
                  </a:srgbClr>
                </a:gs>
                <a:gs pos="100000">
                  <a:srgbClr val="249F1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5" id="5" descr="Celebrating Ideas and Work"/>
          <p:cNvSpPr/>
          <p:nvPr/>
        </p:nvSpPr>
        <p:spPr>
          <a:xfrm flipH="false" flipV="false" rot="-602917">
            <a:off x="-735389" y="-340832"/>
            <a:ext cx="3144102" cy="3149829"/>
          </a:xfrm>
          <a:custGeom>
            <a:avLst/>
            <a:gdLst/>
            <a:ahLst/>
            <a:cxnLst/>
            <a:rect r="r" b="b" t="t" l="l"/>
            <a:pathLst>
              <a:path h="3149829" w="3144102">
                <a:moveTo>
                  <a:pt x="0" y="0"/>
                </a:moveTo>
                <a:lnTo>
                  <a:pt x="3144102" y="0"/>
                </a:lnTo>
                <a:lnTo>
                  <a:pt x="3144102" y="3149829"/>
                </a:lnTo>
                <a:lnTo>
                  <a:pt x="0" y="3149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Lined Simple Squiggle Doodle"/>
          <p:cNvSpPr/>
          <p:nvPr/>
        </p:nvSpPr>
        <p:spPr>
          <a:xfrm flipH="false" flipV="false" rot="8751528">
            <a:off x="16976424" y="38968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4" y="0"/>
                </a:lnTo>
                <a:lnTo>
                  <a:pt x="1999154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Lined Simple Curvy Doodle"/>
          <p:cNvSpPr/>
          <p:nvPr/>
        </p:nvSpPr>
        <p:spPr>
          <a:xfrm flipH="false" flipV="false" rot="0">
            <a:off x="15514865" y="1485477"/>
            <a:ext cx="1681476" cy="1430783"/>
          </a:xfrm>
          <a:custGeom>
            <a:avLst/>
            <a:gdLst/>
            <a:ahLst/>
            <a:cxnLst/>
            <a:rect r="r" b="b" t="t" l="l"/>
            <a:pathLst>
              <a:path h="1430783" w="1681476">
                <a:moveTo>
                  <a:pt x="0" y="0"/>
                </a:moveTo>
                <a:lnTo>
                  <a:pt x="1681476" y="0"/>
                </a:lnTo>
                <a:lnTo>
                  <a:pt x="1681476" y="1430783"/>
                </a:lnTo>
                <a:lnTo>
                  <a:pt x="0" y="1430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71827" y="3257721"/>
            <a:ext cx="10344346" cy="2673916"/>
          </a:xfrm>
          <a:custGeom>
            <a:avLst/>
            <a:gdLst/>
            <a:ahLst/>
            <a:cxnLst/>
            <a:rect r="r" b="b" t="t" l="l"/>
            <a:pathLst>
              <a:path h="2673916" w="10344346">
                <a:moveTo>
                  <a:pt x="0" y="0"/>
                </a:moveTo>
                <a:lnTo>
                  <a:pt x="10344346" y="0"/>
                </a:lnTo>
                <a:lnTo>
                  <a:pt x="10344346" y="2673916"/>
                </a:lnTo>
                <a:lnTo>
                  <a:pt x="0" y="26739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60852" y="6122574"/>
            <a:ext cx="6306012" cy="2944788"/>
          </a:xfrm>
          <a:custGeom>
            <a:avLst/>
            <a:gdLst/>
            <a:ahLst/>
            <a:cxnLst/>
            <a:rect r="r" b="b" t="t" l="l"/>
            <a:pathLst>
              <a:path h="2944788" w="6306012">
                <a:moveTo>
                  <a:pt x="0" y="0"/>
                </a:moveTo>
                <a:lnTo>
                  <a:pt x="6306012" y="0"/>
                </a:lnTo>
                <a:lnTo>
                  <a:pt x="6306012" y="2944789"/>
                </a:lnTo>
                <a:lnTo>
                  <a:pt x="0" y="29447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12851" y="1120463"/>
            <a:ext cx="13202014" cy="179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9"/>
              </a:lnSpc>
              <a:spcBef>
                <a:spcPct val="0"/>
              </a:spcBef>
            </a:pPr>
            <a:r>
              <a:rPr lang="en-US" b="true" sz="639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Average Rating broken down by different outlet types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7E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848" y="9258300"/>
            <a:ext cx="20530423" cy="3086100"/>
            <a:chOff x="0" y="0"/>
            <a:chExt cx="540719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8EA2F">
                    <a:alpha val="100000"/>
                  </a:srgbClr>
                </a:gs>
                <a:gs pos="100000">
                  <a:srgbClr val="249F1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5" id="5" descr="Celebrating Ideas and Work"/>
          <p:cNvSpPr/>
          <p:nvPr/>
        </p:nvSpPr>
        <p:spPr>
          <a:xfrm flipH="false" flipV="false" rot="-602917">
            <a:off x="-735389" y="-340832"/>
            <a:ext cx="3144102" cy="3149829"/>
          </a:xfrm>
          <a:custGeom>
            <a:avLst/>
            <a:gdLst/>
            <a:ahLst/>
            <a:cxnLst/>
            <a:rect r="r" b="b" t="t" l="l"/>
            <a:pathLst>
              <a:path h="3149829" w="3144102">
                <a:moveTo>
                  <a:pt x="0" y="0"/>
                </a:moveTo>
                <a:lnTo>
                  <a:pt x="3144102" y="0"/>
                </a:lnTo>
                <a:lnTo>
                  <a:pt x="3144102" y="3149829"/>
                </a:lnTo>
                <a:lnTo>
                  <a:pt x="0" y="3149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Lined Simple Squiggle Doodle"/>
          <p:cNvSpPr/>
          <p:nvPr/>
        </p:nvSpPr>
        <p:spPr>
          <a:xfrm flipH="false" flipV="false" rot="8751528">
            <a:off x="16976424" y="38968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4" y="0"/>
                </a:lnTo>
                <a:lnTo>
                  <a:pt x="1999154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Lined Simple Curvy Doodle"/>
          <p:cNvSpPr/>
          <p:nvPr/>
        </p:nvSpPr>
        <p:spPr>
          <a:xfrm flipH="false" flipV="false" rot="0">
            <a:off x="15514865" y="1485477"/>
            <a:ext cx="1681476" cy="1430783"/>
          </a:xfrm>
          <a:custGeom>
            <a:avLst/>
            <a:gdLst/>
            <a:ahLst/>
            <a:cxnLst/>
            <a:rect r="r" b="b" t="t" l="l"/>
            <a:pathLst>
              <a:path h="1430783" w="1681476">
                <a:moveTo>
                  <a:pt x="0" y="0"/>
                </a:moveTo>
                <a:lnTo>
                  <a:pt x="1681476" y="0"/>
                </a:lnTo>
                <a:lnTo>
                  <a:pt x="1681476" y="1430783"/>
                </a:lnTo>
                <a:lnTo>
                  <a:pt x="0" y="1430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22910" y="3260938"/>
            <a:ext cx="12781896" cy="2965400"/>
          </a:xfrm>
          <a:custGeom>
            <a:avLst/>
            <a:gdLst/>
            <a:ahLst/>
            <a:cxnLst/>
            <a:rect r="r" b="b" t="t" l="l"/>
            <a:pathLst>
              <a:path h="2965400" w="12781896">
                <a:moveTo>
                  <a:pt x="0" y="0"/>
                </a:moveTo>
                <a:lnTo>
                  <a:pt x="12781896" y="0"/>
                </a:lnTo>
                <a:lnTo>
                  <a:pt x="12781896" y="2965400"/>
                </a:lnTo>
                <a:lnTo>
                  <a:pt x="0" y="29654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387728" y="6273098"/>
            <a:ext cx="7052261" cy="2938442"/>
          </a:xfrm>
          <a:custGeom>
            <a:avLst/>
            <a:gdLst/>
            <a:ahLst/>
            <a:cxnLst/>
            <a:rect r="r" b="b" t="t" l="l"/>
            <a:pathLst>
              <a:path h="2938442" w="7052261">
                <a:moveTo>
                  <a:pt x="0" y="0"/>
                </a:moveTo>
                <a:lnTo>
                  <a:pt x="7052261" y="0"/>
                </a:lnTo>
                <a:lnTo>
                  <a:pt x="7052261" y="2938442"/>
                </a:lnTo>
                <a:lnTo>
                  <a:pt x="0" y="29384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12851" y="1120463"/>
            <a:ext cx="13202014" cy="179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9"/>
              </a:lnSpc>
              <a:spcBef>
                <a:spcPct val="0"/>
              </a:spcBef>
            </a:pPr>
            <a:r>
              <a:rPr lang="en-US" b="true" sz="639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Number of Items broken down by different outlet types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0612" y="-5599256"/>
            <a:ext cx="19390899" cy="19390899"/>
          </a:xfrm>
          <a:custGeom>
            <a:avLst/>
            <a:gdLst/>
            <a:ahLst/>
            <a:cxnLst/>
            <a:rect r="r" b="b" t="t" l="l"/>
            <a:pathLst>
              <a:path h="19390899" w="19390899">
                <a:moveTo>
                  <a:pt x="0" y="0"/>
                </a:moveTo>
                <a:lnTo>
                  <a:pt x="19390899" y="0"/>
                </a:lnTo>
                <a:lnTo>
                  <a:pt x="19390899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11587" y="7188099"/>
            <a:ext cx="7494691" cy="74946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50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2579964"/>
            <a:ext cx="4911349" cy="1994856"/>
            <a:chOff x="0" y="0"/>
            <a:chExt cx="613045" cy="249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3045" cy="249002"/>
            </a:xfrm>
            <a:custGeom>
              <a:avLst/>
              <a:gdLst/>
              <a:ahLst/>
              <a:cxnLst/>
              <a:rect r="r" b="b" t="t" l="l"/>
              <a:pathLst>
                <a:path h="249002" w="613045">
                  <a:moveTo>
                    <a:pt x="61477" y="0"/>
                  </a:moveTo>
                  <a:lnTo>
                    <a:pt x="551568" y="0"/>
                  </a:lnTo>
                  <a:cubicBezTo>
                    <a:pt x="585521" y="0"/>
                    <a:pt x="613045" y="27524"/>
                    <a:pt x="613045" y="61477"/>
                  </a:cubicBezTo>
                  <a:lnTo>
                    <a:pt x="613045" y="187525"/>
                  </a:lnTo>
                  <a:cubicBezTo>
                    <a:pt x="613045" y="221478"/>
                    <a:pt x="585521" y="249002"/>
                    <a:pt x="551568" y="249002"/>
                  </a:cubicBezTo>
                  <a:lnTo>
                    <a:pt x="61477" y="249002"/>
                  </a:lnTo>
                  <a:cubicBezTo>
                    <a:pt x="27524" y="249002"/>
                    <a:pt x="0" y="221478"/>
                    <a:pt x="0" y="187525"/>
                  </a:cubicBezTo>
                  <a:lnTo>
                    <a:pt x="0" y="61477"/>
                  </a:lnTo>
                  <a:cubicBezTo>
                    <a:pt x="0" y="27524"/>
                    <a:pt x="27524" y="0"/>
                    <a:pt x="61477" y="0"/>
                  </a:cubicBezTo>
                  <a:close/>
                </a:path>
              </a:pathLst>
            </a:custGeom>
            <a:solidFill>
              <a:srgbClr val="E96B4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47625"/>
              <a:ext cx="613045" cy="201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88326" y="2656083"/>
            <a:ext cx="4911349" cy="1956751"/>
            <a:chOff x="0" y="0"/>
            <a:chExt cx="613045" cy="2442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3045" cy="244246"/>
            </a:xfrm>
            <a:custGeom>
              <a:avLst/>
              <a:gdLst/>
              <a:ahLst/>
              <a:cxnLst/>
              <a:rect r="r" b="b" t="t" l="l"/>
              <a:pathLst>
                <a:path h="244246" w="613045">
                  <a:moveTo>
                    <a:pt x="61477" y="0"/>
                  </a:moveTo>
                  <a:lnTo>
                    <a:pt x="551568" y="0"/>
                  </a:lnTo>
                  <a:cubicBezTo>
                    <a:pt x="585521" y="0"/>
                    <a:pt x="613045" y="27524"/>
                    <a:pt x="613045" y="61477"/>
                  </a:cubicBezTo>
                  <a:lnTo>
                    <a:pt x="613045" y="182769"/>
                  </a:lnTo>
                  <a:cubicBezTo>
                    <a:pt x="613045" y="216722"/>
                    <a:pt x="585521" y="244246"/>
                    <a:pt x="551568" y="244246"/>
                  </a:cubicBezTo>
                  <a:lnTo>
                    <a:pt x="61477" y="244246"/>
                  </a:lnTo>
                  <a:cubicBezTo>
                    <a:pt x="27524" y="244246"/>
                    <a:pt x="0" y="216722"/>
                    <a:pt x="0" y="182769"/>
                  </a:cubicBezTo>
                  <a:lnTo>
                    <a:pt x="0" y="61477"/>
                  </a:lnTo>
                  <a:cubicBezTo>
                    <a:pt x="0" y="27524"/>
                    <a:pt x="27524" y="0"/>
                    <a:pt x="61477" y="0"/>
                  </a:cubicBezTo>
                  <a:close/>
                </a:path>
              </a:pathLst>
            </a:custGeom>
            <a:solidFill>
              <a:srgbClr val="1A815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38100"/>
              <a:ext cx="613045" cy="206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352149" y="2581852"/>
            <a:ext cx="4911349" cy="1931033"/>
            <a:chOff x="0" y="0"/>
            <a:chExt cx="613045" cy="24103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3045" cy="241036"/>
            </a:xfrm>
            <a:custGeom>
              <a:avLst/>
              <a:gdLst/>
              <a:ahLst/>
              <a:cxnLst/>
              <a:rect r="r" b="b" t="t" l="l"/>
              <a:pathLst>
                <a:path h="241036" w="613045">
                  <a:moveTo>
                    <a:pt x="61477" y="0"/>
                  </a:moveTo>
                  <a:lnTo>
                    <a:pt x="551568" y="0"/>
                  </a:lnTo>
                  <a:cubicBezTo>
                    <a:pt x="585521" y="0"/>
                    <a:pt x="613045" y="27524"/>
                    <a:pt x="613045" y="61477"/>
                  </a:cubicBezTo>
                  <a:lnTo>
                    <a:pt x="613045" y="179559"/>
                  </a:lnTo>
                  <a:cubicBezTo>
                    <a:pt x="613045" y="213512"/>
                    <a:pt x="585521" y="241036"/>
                    <a:pt x="551568" y="241036"/>
                  </a:cubicBezTo>
                  <a:lnTo>
                    <a:pt x="61477" y="241036"/>
                  </a:lnTo>
                  <a:cubicBezTo>
                    <a:pt x="27524" y="241036"/>
                    <a:pt x="0" y="213512"/>
                    <a:pt x="0" y="179559"/>
                  </a:cubicBezTo>
                  <a:lnTo>
                    <a:pt x="0" y="61477"/>
                  </a:lnTo>
                  <a:cubicBezTo>
                    <a:pt x="0" y="27524"/>
                    <a:pt x="27524" y="0"/>
                    <a:pt x="61477" y="0"/>
                  </a:cubicBezTo>
                  <a:close/>
                </a:path>
              </a:pathLst>
            </a:custGeom>
            <a:solidFill>
              <a:srgbClr val="1FBBD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38100"/>
              <a:ext cx="613045" cy="202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602917">
            <a:off x="-239867" y="-1105634"/>
            <a:ext cx="3395735" cy="3401920"/>
          </a:xfrm>
          <a:custGeom>
            <a:avLst/>
            <a:gdLst/>
            <a:ahLst/>
            <a:cxnLst/>
            <a:rect r="r" b="b" t="t" l="l"/>
            <a:pathLst>
              <a:path h="3401920" w="3395735">
                <a:moveTo>
                  <a:pt x="0" y="0"/>
                </a:moveTo>
                <a:lnTo>
                  <a:pt x="3395735" y="0"/>
                </a:lnTo>
                <a:lnTo>
                  <a:pt x="3395735" y="3401920"/>
                </a:lnTo>
                <a:lnTo>
                  <a:pt x="0" y="3401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256845">
            <a:off x="54615" y="6779204"/>
            <a:ext cx="3275119" cy="3329603"/>
          </a:xfrm>
          <a:custGeom>
            <a:avLst/>
            <a:gdLst/>
            <a:ahLst/>
            <a:cxnLst/>
            <a:rect r="r" b="b" t="t" l="l"/>
            <a:pathLst>
              <a:path h="3329603" w="3275119">
                <a:moveTo>
                  <a:pt x="0" y="0"/>
                </a:moveTo>
                <a:lnTo>
                  <a:pt x="3275118" y="0"/>
                </a:lnTo>
                <a:lnTo>
                  <a:pt x="3275118" y="3329603"/>
                </a:lnTo>
                <a:lnTo>
                  <a:pt x="0" y="33296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381059" y="7514711"/>
            <a:ext cx="8688806" cy="5086901"/>
          </a:xfrm>
          <a:custGeom>
            <a:avLst/>
            <a:gdLst/>
            <a:ahLst/>
            <a:cxnLst/>
            <a:rect r="r" b="b" t="t" l="l"/>
            <a:pathLst>
              <a:path h="5086901" w="8688806">
                <a:moveTo>
                  <a:pt x="0" y="0"/>
                </a:moveTo>
                <a:lnTo>
                  <a:pt x="8688806" y="0"/>
                </a:lnTo>
                <a:lnTo>
                  <a:pt x="8688806" y="5086901"/>
                </a:lnTo>
                <a:lnTo>
                  <a:pt x="0" y="50869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7308009">
            <a:off x="15716159" y="-1333203"/>
            <a:ext cx="1808585" cy="3337993"/>
          </a:xfrm>
          <a:custGeom>
            <a:avLst/>
            <a:gdLst/>
            <a:ahLst/>
            <a:cxnLst/>
            <a:rect r="r" b="b" t="t" l="l"/>
            <a:pathLst>
              <a:path h="3337993" w="1808585">
                <a:moveTo>
                  <a:pt x="0" y="0"/>
                </a:moveTo>
                <a:lnTo>
                  <a:pt x="1808586" y="0"/>
                </a:lnTo>
                <a:lnTo>
                  <a:pt x="1808586" y="3337993"/>
                </a:lnTo>
                <a:lnTo>
                  <a:pt x="0" y="3337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41177" y="9010455"/>
            <a:ext cx="4581277" cy="2115717"/>
          </a:xfrm>
          <a:custGeom>
            <a:avLst/>
            <a:gdLst/>
            <a:ahLst/>
            <a:cxnLst/>
            <a:rect r="r" b="b" t="t" l="l"/>
            <a:pathLst>
              <a:path h="2115717" w="4581277">
                <a:moveTo>
                  <a:pt x="0" y="0"/>
                </a:moveTo>
                <a:lnTo>
                  <a:pt x="4581277" y="0"/>
                </a:lnTo>
                <a:lnTo>
                  <a:pt x="4581277" y="2115717"/>
                </a:lnTo>
                <a:lnTo>
                  <a:pt x="0" y="21157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964317">
            <a:off x="7461986" y="8196398"/>
            <a:ext cx="1713988" cy="1667243"/>
          </a:xfrm>
          <a:custGeom>
            <a:avLst/>
            <a:gdLst/>
            <a:ahLst/>
            <a:cxnLst/>
            <a:rect r="r" b="b" t="t" l="l"/>
            <a:pathLst>
              <a:path h="1667243" w="1713988">
                <a:moveTo>
                  <a:pt x="0" y="0"/>
                </a:moveTo>
                <a:lnTo>
                  <a:pt x="1713988" y="0"/>
                </a:lnTo>
                <a:lnTo>
                  <a:pt x="1713988" y="1667243"/>
                </a:lnTo>
                <a:lnTo>
                  <a:pt x="0" y="16672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546295" y="2767972"/>
            <a:ext cx="3876159" cy="163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259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Low Fat items generated more total sales than Regular items, indicating a growing preference for healthier products.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98289" y="3076192"/>
            <a:ext cx="4487910" cy="98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259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Snack Foods and Fruits &amp; Vegetables were among the top-selling item types.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323987" y="1136006"/>
            <a:ext cx="10941645" cy="872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b="true" sz="65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 &amp; Observations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78911" y="2969005"/>
            <a:ext cx="4103834" cy="131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259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Outlets in Tier 1 cities showed significantly higher sales than those in Tier 2 and Tier 3.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989113" y="0"/>
            <a:ext cx="2098435" cy="2071728"/>
          </a:xfrm>
          <a:custGeom>
            <a:avLst/>
            <a:gdLst/>
            <a:ahLst/>
            <a:cxnLst/>
            <a:rect r="r" b="b" t="t" l="l"/>
            <a:pathLst>
              <a:path h="2071728" w="2098435">
                <a:moveTo>
                  <a:pt x="0" y="0"/>
                </a:moveTo>
                <a:lnTo>
                  <a:pt x="2098435" y="0"/>
                </a:lnTo>
                <a:lnTo>
                  <a:pt x="2098435" y="2071728"/>
                </a:lnTo>
                <a:lnTo>
                  <a:pt x="0" y="207172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028700" y="4905846"/>
            <a:ext cx="4911349" cy="1931033"/>
            <a:chOff x="0" y="0"/>
            <a:chExt cx="613045" cy="24103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13045" cy="241036"/>
            </a:xfrm>
            <a:custGeom>
              <a:avLst/>
              <a:gdLst/>
              <a:ahLst/>
              <a:cxnLst/>
              <a:rect r="r" b="b" t="t" l="l"/>
              <a:pathLst>
                <a:path h="241036" w="613045">
                  <a:moveTo>
                    <a:pt x="61477" y="0"/>
                  </a:moveTo>
                  <a:lnTo>
                    <a:pt x="551568" y="0"/>
                  </a:lnTo>
                  <a:cubicBezTo>
                    <a:pt x="585521" y="0"/>
                    <a:pt x="613045" y="27524"/>
                    <a:pt x="613045" y="61477"/>
                  </a:cubicBezTo>
                  <a:lnTo>
                    <a:pt x="613045" y="179559"/>
                  </a:lnTo>
                  <a:cubicBezTo>
                    <a:pt x="613045" y="213512"/>
                    <a:pt x="585521" y="241036"/>
                    <a:pt x="551568" y="241036"/>
                  </a:cubicBezTo>
                  <a:lnTo>
                    <a:pt x="61477" y="241036"/>
                  </a:lnTo>
                  <a:cubicBezTo>
                    <a:pt x="27524" y="241036"/>
                    <a:pt x="0" y="213512"/>
                    <a:pt x="0" y="179559"/>
                  </a:cubicBezTo>
                  <a:lnTo>
                    <a:pt x="0" y="61477"/>
                  </a:lnTo>
                  <a:cubicBezTo>
                    <a:pt x="0" y="27524"/>
                    <a:pt x="27524" y="0"/>
                    <a:pt x="61477" y="0"/>
                  </a:cubicBezTo>
                  <a:close/>
                </a:path>
              </a:pathLst>
            </a:custGeom>
            <a:solidFill>
              <a:srgbClr val="FFDD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38100"/>
              <a:ext cx="613045" cy="202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318620" y="5191125"/>
            <a:ext cx="4103834" cy="131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Medium-sized o</a:t>
            </a:r>
            <a:r>
              <a:rPr lang="en-US" sz="25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utlets contributed the highest percentage of total sales, followed by large outlets.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6327091" y="4960587"/>
            <a:ext cx="6092341" cy="1876292"/>
            <a:chOff x="0" y="0"/>
            <a:chExt cx="760459" cy="23420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60459" cy="234203"/>
            </a:xfrm>
            <a:custGeom>
              <a:avLst/>
              <a:gdLst/>
              <a:ahLst/>
              <a:cxnLst/>
              <a:rect r="r" b="b" t="t" l="l"/>
              <a:pathLst>
                <a:path h="234203" w="760459">
                  <a:moveTo>
                    <a:pt x="49560" y="0"/>
                  </a:moveTo>
                  <a:lnTo>
                    <a:pt x="710899" y="0"/>
                  </a:lnTo>
                  <a:cubicBezTo>
                    <a:pt x="738271" y="0"/>
                    <a:pt x="760459" y="22189"/>
                    <a:pt x="760459" y="49560"/>
                  </a:cubicBezTo>
                  <a:lnTo>
                    <a:pt x="760459" y="184643"/>
                  </a:lnTo>
                  <a:cubicBezTo>
                    <a:pt x="760459" y="212014"/>
                    <a:pt x="738271" y="234203"/>
                    <a:pt x="710899" y="234203"/>
                  </a:cubicBezTo>
                  <a:lnTo>
                    <a:pt x="49560" y="234203"/>
                  </a:lnTo>
                  <a:cubicBezTo>
                    <a:pt x="22189" y="234203"/>
                    <a:pt x="0" y="212014"/>
                    <a:pt x="0" y="184643"/>
                  </a:cubicBezTo>
                  <a:lnTo>
                    <a:pt x="0" y="49560"/>
                  </a:lnTo>
                  <a:cubicBezTo>
                    <a:pt x="0" y="22189"/>
                    <a:pt x="22189" y="0"/>
                    <a:pt x="495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8EA2F">
                    <a:alpha val="100000"/>
                  </a:srgbClr>
                </a:gs>
                <a:gs pos="100000">
                  <a:srgbClr val="249F1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38100"/>
              <a:ext cx="760459" cy="196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6640578" y="5292999"/>
            <a:ext cx="5465368" cy="131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O</a:t>
            </a:r>
            <a:r>
              <a:rPr lang="en-US" sz="25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utlets established after 2000 showed steady growth in performance, suggesting newer outlets are performing competitively.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2809958" y="4933216"/>
            <a:ext cx="4911349" cy="1931033"/>
            <a:chOff x="0" y="0"/>
            <a:chExt cx="613045" cy="24103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13045" cy="241036"/>
            </a:xfrm>
            <a:custGeom>
              <a:avLst/>
              <a:gdLst/>
              <a:ahLst/>
              <a:cxnLst/>
              <a:rect r="r" b="b" t="t" l="l"/>
              <a:pathLst>
                <a:path h="241036" w="613045">
                  <a:moveTo>
                    <a:pt x="61477" y="0"/>
                  </a:moveTo>
                  <a:lnTo>
                    <a:pt x="551568" y="0"/>
                  </a:lnTo>
                  <a:cubicBezTo>
                    <a:pt x="585521" y="0"/>
                    <a:pt x="613045" y="27524"/>
                    <a:pt x="613045" y="61477"/>
                  </a:cubicBezTo>
                  <a:lnTo>
                    <a:pt x="613045" y="179559"/>
                  </a:lnTo>
                  <a:cubicBezTo>
                    <a:pt x="613045" y="213512"/>
                    <a:pt x="585521" y="241036"/>
                    <a:pt x="551568" y="241036"/>
                  </a:cubicBezTo>
                  <a:lnTo>
                    <a:pt x="61477" y="241036"/>
                  </a:lnTo>
                  <a:cubicBezTo>
                    <a:pt x="27524" y="241036"/>
                    <a:pt x="0" y="213512"/>
                    <a:pt x="0" y="179559"/>
                  </a:cubicBezTo>
                  <a:lnTo>
                    <a:pt x="0" y="61477"/>
                  </a:lnTo>
                  <a:cubicBezTo>
                    <a:pt x="0" y="27524"/>
                    <a:pt x="27524" y="0"/>
                    <a:pt x="61477" y="0"/>
                  </a:cubicBezTo>
                  <a:close/>
                </a:path>
              </a:pathLst>
            </a:custGeom>
            <a:solidFill>
              <a:srgbClr val="FF485B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38100"/>
              <a:ext cx="613045" cy="202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3236719" y="5320370"/>
            <a:ext cx="4103834" cy="131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259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The average rating across all products is around 4.0, reflecting overall customer satisfaction.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Symmetrical Pattern Background "/>
          <p:cNvSpPr/>
          <p:nvPr/>
        </p:nvSpPr>
        <p:spPr>
          <a:xfrm flipH="false" flipV="false" rot="0">
            <a:off x="-551449" y="-3500991"/>
            <a:ext cx="19390899" cy="19390899"/>
          </a:xfrm>
          <a:custGeom>
            <a:avLst/>
            <a:gdLst/>
            <a:ahLst/>
            <a:cxnLst/>
            <a:rect r="r" b="b" t="t" l="l"/>
            <a:pathLst>
              <a:path h="19390899" w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11587" y="7188099"/>
            <a:ext cx="7494691" cy="74946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50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6" id="6" descr="Lined Simple Squiggle Doodle"/>
          <p:cNvSpPr/>
          <p:nvPr/>
        </p:nvSpPr>
        <p:spPr>
          <a:xfrm flipH="false" flipV="false" rot="7308009">
            <a:off x="16355007" y="-1087823"/>
            <a:ext cx="1808585" cy="3337993"/>
          </a:xfrm>
          <a:custGeom>
            <a:avLst/>
            <a:gdLst/>
            <a:ahLst/>
            <a:cxnLst/>
            <a:rect r="r" b="b" t="t" l="l"/>
            <a:pathLst>
              <a:path h="3337993" w="1808585">
                <a:moveTo>
                  <a:pt x="0" y="0"/>
                </a:moveTo>
                <a:lnTo>
                  <a:pt x="1808586" y="0"/>
                </a:lnTo>
                <a:lnTo>
                  <a:pt x="1808586" y="3337993"/>
                </a:lnTo>
                <a:lnTo>
                  <a:pt x="0" y="3337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Lined Simple Lines Doodle"/>
          <p:cNvSpPr/>
          <p:nvPr/>
        </p:nvSpPr>
        <p:spPr>
          <a:xfrm flipH="false" flipV="false" rot="0">
            <a:off x="841177" y="9010455"/>
            <a:ext cx="4581277" cy="2115717"/>
          </a:xfrm>
          <a:custGeom>
            <a:avLst/>
            <a:gdLst/>
            <a:ahLst/>
            <a:cxnLst/>
            <a:rect r="r" b="b" t="t" l="l"/>
            <a:pathLst>
              <a:path h="2115717" w="4581277">
                <a:moveTo>
                  <a:pt x="0" y="0"/>
                </a:moveTo>
                <a:lnTo>
                  <a:pt x="4581277" y="0"/>
                </a:lnTo>
                <a:lnTo>
                  <a:pt x="4581277" y="2115717"/>
                </a:lnTo>
                <a:lnTo>
                  <a:pt x="0" y="21157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6428675"/>
            <a:ext cx="5114737" cy="3930877"/>
          </a:xfrm>
          <a:custGeom>
            <a:avLst/>
            <a:gdLst/>
            <a:ahLst/>
            <a:cxnLst/>
            <a:rect r="r" b="b" t="t" l="l"/>
            <a:pathLst>
              <a:path h="3930877" w="5114737">
                <a:moveTo>
                  <a:pt x="0" y="0"/>
                </a:moveTo>
                <a:lnTo>
                  <a:pt x="5114737" y="0"/>
                </a:lnTo>
                <a:lnTo>
                  <a:pt x="5114737" y="3930877"/>
                </a:lnTo>
                <a:lnTo>
                  <a:pt x="0" y="3930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007" r="0" b="-700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24157" y="2079659"/>
            <a:ext cx="3703320" cy="4114800"/>
          </a:xfrm>
          <a:custGeom>
            <a:avLst/>
            <a:gdLst/>
            <a:ahLst/>
            <a:cxnLst/>
            <a:rect r="r" b="b" t="t" l="l"/>
            <a:pathLst>
              <a:path h="4114800" w="3703320">
                <a:moveTo>
                  <a:pt x="0" y="0"/>
                </a:moveTo>
                <a:lnTo>
                  <a:pt x="3703320" y="0"/>
                </a:lnTo>
                <a:lnTo>
                  <a:pt x="37033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09145" y="2438859"/>
            <a:ext cx="1458577" cy="112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7"/>
              </a:lnSpc>
            </a:pPr>
            <a:r>
              <a:rPr lang="en-US" b="true" sz="740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09145" y="3954786"/>
            <a:ext cx="1458577" cy="112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7"/>
              </a:lnSpc>
            </a:pPr>
            <a:r>
              <a:rPr lang="en-US" b="true" sz="740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09145" y="5470712"/>
            <a:ext cx="1458577" cy="112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7"/>
              </a:lnSpc>
            </a:pPr>
            <a:r>
              <a:rPr lang="en-US" b="true" sz="740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09145" y="6986639"/>
            <a:ext cx="1458577" cy="112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7"/>
              </a:lnSpc>
            </a:pPr>
            <a:r>
              <a:rPr lang="en-US" b="true" sz="740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09145" y="8502565"/>
            <a:ext cx="1458577" cy="112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7"/>
              </a:lnSpc>
            </a:pPr>
            <a:r>
              <a:rPr lang="en-US" b="true" sz="740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67722" y="2428712"/>
            <a:ext cx="10082959" cy="103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59"/>
              </a:lnSpc>
            </a:pP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Incr</a:t>
            </a: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ease inventory and promotional focus on </a:t>
            </a:r>
            <a:r>
              <a:rPr lang="en-US" b="true" sz="3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 Fat product lines</a:t>
            </a: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especially in Tier 1 locations.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39991" y="812869"/>
            <a:ext cx="14692119" cy="981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62"/>
              </a:lnSpc>
            </a:pPr>
            <a:r>
              <a:rPr lang="en-US" b="true" sz="646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</a:t>
            </a:r>
            <a:r>
              <a:rPr lang="en-US" b="true" sz="6468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siness Recommendations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67722" y="3911218"/>
            <a:ext cx="10720278" cy="1559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59"/>
              </a:lnSpc>
            </a:pP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Expand</a:t>
            </a: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high-performing </a:t>
            </a:r>
            <a:r>
              <a:rPr lang="en-US" b="true" sz="3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item categories</a:t>
            </a: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like Snack Foods and Fruits &amp; Vegetables in underperforming locations.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67722" y="5540602"/>
            <a:ext cx="10720278" cy="103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59"/>
              </a:lnSpc>
            </a:pP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Inv</a:t>
            </a: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est in </a:t>
            </a:r>
            <a:r>
              <a:rPr lang="en-US" b="true" sz="3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medium-sized</a:t>
            </a: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3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outlets </a:t>
            </a: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across emerging cities, as they show better return on sales performance.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67722" y="6834620"/>
            <a:ext cx="10720278" cy="1559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</a:t>
            </a: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product visibility and customer engagement in </a:t>
            </a:r>
            <a:r>
              <a:rPr lang="en-US" b="true" sz="3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Tier 2</a:t>
            </a: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</a:t>
            </a:r>
            <a:r>
              <a:rPr lang="en-US" b="true" sz="3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Tier 3</a:t>
            </a: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cities using location-specific campaigns.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67722" y="8594139"/>
            <a:ext cx="10720278" cy="1559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Conduct furth</a:t>
            </a: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 </a:t>
            </a:r>
            <a:r>
              <a:rPr lang="en-US" b="true" sz="3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product-level analysis</a:t>
            </a: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identify low-rated items that may need quality or packaging improvement.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1449" y="-2851231"/>
            <a:ext cx="19390899" cy="19390899"/>
          </a:xfrm>
          <a:custGeom>
            <a:avLst/>
            <a:gdLst/>
            <a:ahLst/>
            <a:cxnLst/>
            <a:rect r="r" b="b" t="t" l="l"/>
            <a:pathLst>
              <a:path h="19390899" w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18250" y="1265050"/>
            <a:ext cx="9537063" cy="8098552"/>
            <a:chOff x="0" y="0"/>
            <a:chExt cx="812800" cy="6902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0202"/>
            </a:xfrm>
            <a:custGeom>
              <a:avLst/>
              <a:gdLst/>
              <a:ahLst/>
              <a:cxnLst/>
              <a:rect r="r" b="b" t="t" l="l"/>
              <a:pathLst>
                <a:path h="690202" w="812800">
                  <a:moveTo>
                    <a:pt x="406400" y="0"/>
                  </a:moveTo>
                  <a:cubicBezTo>
                    <a:pt x="181951" y="0"/>
                    <a:pt x="0" y="154507"/>
                    <a:pt x="0" y="345101"/>
                  </a:cubicBezTo>
                  <a:cubicBezTo>
                    <a:pt x="0" y="535695"/>
                    <a:pt x="181951" y="690202"/>
                    <a:pt x="406400" y="690202"/>
                  </a:cubicBezTo>
                  <a:cubicBezTo>
                    <a:pt x="630849" y="690202"/>
                    <a:pt x="812800" y="535695"/>
                    <a:pt x="812800" y="345101"/>
                  </a:cubicBezTo>
                  <a:cubicBezTo>
                    <a:pt x="812800" y="1545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50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02806"/>
              <a:ext cx="660400" cy="522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969260" y="893746"/>
            <a:ext cx="10435685" cy="9714674"/>
          </a:xfrm>
          <a:custGeom>
            <a:avLst/>
            <a:gdLst/>
            <a:ahLst/>
            <a:cxnLst/>
            <a:rect r="r" b="b" t="t" l="l"/>
            <a:pathLst>
              <a:path h="9714674" w="10435685">
                <a:moveTo>
                  <a:pt x="0" y="0"/>
                </a:moveTo>
                <a:lnTo>
                  <a:pt x="10435685" y="0"/>
                </a:lnTo>
                <a:lnTo>
                  <a:pt x="10435685" y="9714673"/>
                </a:lnTo>
                <a:lnTo>
                  <a:pt x="0" y="9714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714262" y="4122672"/>
            <a:ext cx="7545038" cy="280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45"/>
              </a:lnSpc>
              <a:spcBef>
                <a:spcPct val="0"/>
              </a:spcBef>
            </a:pPr>
            <a:r>
              <a:rPr lang="en-US" sz="107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2518147" cy="2142714"/>
          </a:xfrm>
          <a:custGeom>
            <a:avLst/>
            <a:gdLst/>
            <a:ahLst/>
            <a:cxnLst/>
            <a:rect r="r" b="b" t="t" l="l"/>
            <a:pathLst>
              <a:path h="2142714" w="2518147">
                <a:moveTo>
                  <a:pt x="0" y="0"/>
                </a:moveTo>
                <a:lnTo>
                  <a:pt x="2518147" y="0"/>
                </a:lnTo>
                <a:lnTo>
                  <a:pt x="2518147" y="2142714"/>
                </a:lnTo>
                <a:lnTo>
                  <a:pt x="0" y="2142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58449" y="8289577"/>
            <a:ext cx="3201701" cy="2148051"/>
          </a:xfrm>
          <a:custGeom>
            <a:avLst/>
            <a:gdLst/>
            <a:ahLst/>
            <a:cxnLst/>
            <a:rect r="r" b="b" t="t" l="l"/>
            <a:pathLst>
              <a:path h="2148051" w="3201701">
                <a:moveTo>
                  <a:pt x="0" y="0"/>
                </a:moveTo>
                <a:lnTo>
                  <a:pt x="3201702" y="0"/>
                </a:lnTo>
                <a:lnTo>
                  <a:pt x="3201702" y="2148050"/>
                </a:lnTo>
                <a:lnTo>
                  <a:pt x="0" y="21480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60865" y="486430"/>
            <a:ext cx="2098435" cy="2071728"/>
          </a:xfrm>
          <a:custGeom>
            <a:avLst/>
            <a:gdLst/>
            <a:ahLst/>
            <a:cxnLst/>
            <a:rect r="r" b="b" t="t" l="l"/>
            <a:pathLst>
              <a:path h="2071728" w="2098435">
                <a:moveTo>
                  <a:pt x="0" y="0"/>
                </a:moveTo>
                <a:lnTo>
                  <a:pt x="2098435" y="0"/>
                </a:lnTo>
                <a:lnTo>
                  <a:pt x="2098435" y="2071728"/>
                </a:lnTo>
                <a:lnTo>
                  <a:pt x="0" y="2071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37593">
            <a:off x="8546399" y="7412398"/>
            <a:ext cx="2119933" cy="2480772"/>
          </a:xfrm>
          <a:custGeom>
            <a:avLst/>
            <a:gdLst/>
            <a:ahLst/>
            <a:cxnLst/>
            <a:rect r="r" b="b" t="t" l="l"/>
            <a:pathLst>
              <a:path h="2480772" w="2119933">
                <a:moveTo>
                  <a:pt x="0" y="0"/>
                </a:moveTo>
                <a:lnTo>
                  <a:pt x="2119933" y="0"/>
                </a:lnTo>
                <a:lnTo>
                  <a:pt x="2119933" y="2480773"/>
                </a:lnTo>
                <a:lnTo>
                  <a:pt x="0" y="24807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497513">
            <a:off x="902493" y="7246554"/>
            <a:ext cx="2464592" cy="2519564"/>
          </a:xfrm>
          <a:custGeom>
            <a:avLst/>
            <a:gdLst/>
            <a:ahLst/>
            <a:cxnLst/>
            <a:rect r="r" b="b" t="t" l="l"/>
            <a:pathLst>
              <a:path h="2519564" w="2464592">
                <a:moveTo>
                  <a:pt x="0" y="0"/>
                </a:moveTo>
                <a:lnTo>
                  <a:pt x="2464592" y="0"/>
                </a:lnTo>
                <a:lnTo>
                  <a:pt x="2464592" y="2519564"/>
                </a:lnTo>
                <a:lnTo>
                  <a:pt x="0" y="25195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6935" y="-2015217"/>
            <a:ext cx="19390899" cy="19390899"/>
          </a:xfrm>
          <a:custGeom>
            <a:avLst/>
            <a:gdLst/>
            <a:ahLst/>
            <a:cxnLst/>
            <a:rect r="r" b="b" t="t" l="l"/>
            <a:pathLst>
              <a:path h="19390899" w="19390899">
                <a:moveTo>
                  <a:pt x="0" y="0"/>
                </a:moveTo>
                <a:lnTo>
                  <a:pt x="19390899" y="0"/>
                </a:lnTo>
                <a:lnTo>
                  <a:pt x="19390899" y="19390898"/>
                </a:lnTo>
                <a:lnTo>
                  <a:pt x="0" y="1939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80045">
            <a:off x="1998572" y="-1419760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3" y="0"/>
                </a:lnTo>
                <a:lnTo>
                  <a:pt x="1999153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478576">
            <a:off x="17253547" y="312787"/>
            <a:ext cx="1131523" cy="3050676"/>
          </a:xfrm>
          <a:custGeom>
            <a:avLst/>
            <a:gdLst/>
            <a:ahLst/>
            <a:cxnLst/>
            <a:rect r="r" b="b" t="t" l="l"/>
            <a:pathLst>
              <a:path h="3050676" w="1131523">
                <a:moveTo>
                  <a:pt x="0" y="0"/>
                </a:moveTo>
                <a:lnTo>
                  <a:pt x="1131523" y="0"/>
                </a:lnTo>
                <a:lnTo>
                  <a:pt x="1131523" y="3050676"/>
                </a:lnTo>
                <a:lnTo>
                  <a:pt x="0" y="3050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290639" y="8833706"/>
            <a:ext cx="4581277" cy="2115717"/>
          </a:xfrm>
          <a:custGeom>
            <a:avLst/>
            <a:gdLst/>
            <a:ahLst/>
            <a:cxnLst/>
            <a:rect r="r" b="b" t="t" l="l"/>
            <a:pathLst>
              <a:path h="2115717" w="4581277">
                <a:moveTo>
                  <a:pt x="0" y="0"/>
                </a:moveTo>
                <a:lnTo>
                  <a:pt x="4581278" y="0"/>
                </a:lnTo>
                <a:lnTo>
                  <a:pt x="4581278" y="2115717"/>
                </a:lnTo>
                <a:lnTo>
                  <a:pt x="0" y="21157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06774">
            <a:off x="16470718" y="6751534"/>
            <a:ext cx="2792127" cy="3017033"/>
          </a:xfrm>
          <a:custGeom>
            <a:avLst/>
            <a:gdLst/>
            <a:ahLst/>
            <a:cxnLst/>
            <a:rect r="r" b="b" t="t" l="l"/>
            <a:pathLst>
              <a:path h="3017033" w="2792127">
                <a:moveTo>
                  <a:pt x="0" y="0"/>
                </a:moveTo>
                <a:lnTo>
                  <a:pt x="2792126" y="0"/>
                </a:lnTo>
                <a:lnTo>
                  <a:pt x="2792126" y="3017033"/>
                </a:lnTo>
                <a:lnTo>
                  <a:pt x="0" y="30170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96892" y="3357363"/>
            <a:ext cx="18584892" cy="4739004"/>
          </a:xfrm>
          <a:custGeom>
            <a:avLst/>
            <a:gdLst/>
            <a:ahLst/>
            <a:cxnLst/>
            <a:rect r="r" b="b" t="t" l="l"/>
            <a:pathLst>
              <a:path h="4739004" w="18584892">
                <a:moveTo>
                  <a:pt x="0" y="0"/>
                </a:moveTo>
                <a:lnTo>
                  <a:pt x="18584892" y="0"/>
                </a:lnTo>
                <a:lnTo>
                  <a:pt x="18584892" y="4739004"/>
                </a:lnTo>
                <a:lnTo>
                  <a:pt x="0" y="47390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998" t="0" r="-99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37212" y="1303235"/>
            <a:ext cx="9216192" cy="742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5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</a:t>
            </a:r>
            <a:r>
              <a:rPr lang="en-US" b="true" sz="5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63130" y="2301044"/>
            <a:ext cx="7610770" cy="60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8"/>
              </a:lnSpc>
              <a:spcBef>
                <a:spcPct val="0"/>
              </a:spcBef>
            </a:pPr>
            <a:r>
              <a:rPr lang="en-US" sz="36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36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umber of Records: 8523</a:t>
            </a:r>
          </a:p>
        </p:txBody>
      </p:sp>
      <p:sp>
        <p:nvSpPr>
          <p:cNvPr name="Freeform 10" id="10" descr="Azure SQL Logo - PNG Logo Vector Brand Downloads (SVG, EPS)"/>
          <p:cNvSpPr/>
          <p:nvPr/>
        </p:nvSpPr>
        <p:spPr>
          <a:xfrm flipH="false" flipV="false" rot="0">
            <a:off x="0" y="0"/>
            <a:ext cx="2441210" cy="1769172"/>
          </a:xfrm>
          <a:custGeom>
            <a:avLst/>
            <a:gdLst/>
            <a:ahLst/>
            <a:cxnLst/>
            <a:rect r="r" b="b" t="t" l="l"/>
            <a:pathLst>
              <a:path h="1769172" w="2441210">
                <a:moveTo>
                  <a:pt x="0" y="0"/>
                </a:moveTo>
                <a:lnTo>
                  <a:pt x="2441210" y="0"/>
                </a:lnTo>
                <a:lnTo>
                  <a:pt x="2441210" y="1769172"/>
                </a:lnTo>
                <a:lnTo>
                  <a:pt x="0" y="17691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4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0518" y="-1101340"/>
            <a:ext cx="19390899" cy="19390899"/>
          </a:xfrm>
          <a:custGeom>
            <a:avLst/>
            <a:gdLst/>
            <a:ahLst/>
            <a:cxnLst/>
            <a:rect r="r" b="b" t="t" l="l"/>
            <a:pathLst>
              <a:path h="19390899" w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26526" y="3404105"/>
            <a:ext cx="7206090" cy="1438424"/>
            <a:chOff x="0" y="0"/>
            <a:chExt cx="944263" cy="1884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4263" cy="188486"/>
            </a:xfrm>
            <a:custGeom>
              <a:avLst/>
              <a:gdLst/>
              <a:ahLst/>
              <a:cxnLst/>
              <a:rect r="r" b="b" t="t" l="l"/>
              <a:pathLst>
                <a:path h="188486" w="944263">
                  <a:moveTo>
                    <a:pt x="31156" y="0"/>
                  </a:moveTo>
                  <a:lnTo>
                    <a:pt x="913106" y="0"/>
                  </a:lnTo>
                  <a:cubicBezTo>
                    <a:pt x="930313" y="0"/>
                    <a:pt x="944263" y="13949"/>
                    <a:pt x="944263" y="31156"/>
                  </a:cubicBezTo>
                  <a:lnTo>
                    <a:pt x="944263" y="157330"/>
                  </a:lnTo>
                  <a:cubicBezTo>
                    <a:pt x="944263" y="174537"/>
                    <a:pt x="930313" y="188486"/>
                    <a:pt x="913106" y="188486"/>
                  </a:cubicBezTo>
                  <a:lnTo>
                    <a:pt x="31156" y="188486"/>
                  </a:lnTo>
                  <a:cubicBezTo>
                    <a:pt x="13949" y="188486"/>
                    <a:pt x="0" y="174537"/>
                    <a:pt x="0" y="157330"/>
                  </a:cubicBezTo>
                  <a:lnTo>
                    <a:pt x="0" y="31156"/>
                  </a:lnTo>
                  <a:cubicBezTo>
                    <a:pt x="0" y="13949"/>
                    <a:pt x="13949" y="0"/>
                    <a:pt x="31156" y="0"/>
                  </a:cubicBezTo>
                  <a:close/>
                </a:path>
              </a:pathLst>
            </a:custGeom>
            <a:solidFill>
              <a:srgbClr val="FFD50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944263" cy="150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926526" y="5164018"/>
            <a:ext cx="7206090" cy="1532808"/>
            <a:chOff x="0" y="0"/>
            <a:chExt cx="944263" cy="2008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4263" cy="200854"/>
            </a:xfrm>
            <a:custGeom>
              <a:avLst/>
              <a:gdLst/>
              <a:ahLst/>
              <a:cxnLst/>
              <a:rect r="r" b="b" t="t" l="l"/>
              <a:pathLst>
                <a:path h="200854" w="944263">
                  <a:moveTo>
                    <a:pt x="31156" y="0"/>
                  </a:moveTo>
                  <a:lnTo>
                    <a:pt x="913106" y="0"/>
                  </a:lnTo>
                  <a:cubicBezTo>
                    <a:pt x="930313" y="0"/>
                    <a:pt x="944263" y="13949"/>
                    <a:pt x="944263" y="31156"/>
                  </a:cubicBezTo>
                  <a:lnTo>
                    <a:pt x="944263" y="169698"/>
                  </a:lnTo>
                  <a:cubicBezTo>
                    <a:pt x="944263" y="186905"/>
                    <a:pt x="930313" y="200854"/>
                    <a:pt x="913106" y="200854"/>
                  </a:cubicBezTo>
                  <a:lnTo>
                    <a:pt x="31156" y="200854"/>
                  </a:lnTo>
                  <a:cubicBezTo>
                    <a:pt x="22893" y="200854"/>
                    <a:pt x="14968" y="197572"/>
                    <a:pt x="9125" y="191729"/>
                  </a:cubicBezTo>
                  <a:cubicBezTo>
                    <a:pt x="3283" y="185886"/>
                    <a:pt x="0" y="177961"/>
                    <a:pt x="0" y="169698"/>
                  </a:cubicBezTo>
                  <a:lnTo>
                    <a:pt x="0" y="31156"/>
                  </a:lnTo>
                  <a:cubicBezTo>
                    <a:pt x="0" y="13949"/>
                    <a:pt x="13949" y="0"/>
                    <a:pt x="31156" y="0"/>
                  </a:cubicBezTo>
                  <a:close/>
                </a:path>
              </a:pathLst>
            </a:custGeom>
            <a:solidFill>
              <a:srgbClr val="FFD50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944263" cy="162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926526" y="6963417"/>
            <a:ext cx="7206090" cy="1438424"/>
            <a:chOff x="0" y="0"/>
            <a:chExt cx="944263" cy="1884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44263" cy="188486"/>
            </a:xfrm>
            <a:custGeom>
              <a:avLst/>
              <a:gdLst/>
              <a:ahLst/>
              <a:cxnLst/>
              <a:rect r="r" b="b" t="t" l="l"/>
              <a:pathLst>
                <a:path h="188486" w="944263">
                  <a:moveTo>
                    <a:pt x="31156" y="0"/>
                  </a:moveTo>
                  <a:lnTo>
                    <a:pt x="913106" y="0"/>
                  </a:lnTo>
                  <a:cubicBezTo>
                    <a:pt x="930313" y="0"/>
                    <a:pt x="944263" y="13949"/>
                    <a:pt x="944263" y="31156"/>
                  </a:cubicBezTo>
                  <a:lnTo>
                    <a:pt x="944263" y="157330"/>
                  </a:lnTo>
                  <a:cubicBezTo>
                    <a:pt x="944263" y="174537"/>
                    <a:pt x="930313" y="188486"/>
                    <a:pt x="913106" y="188486"/>
                  </a:cubicBezTo>
                  <a:lnTo>
                    <a:pt x="31156" y="188486"/>
                  </a:lnTo>
                  <a:cubicBezTo>
                    <a:pt x="13949" y="188486"/>
                    <a:pt x="0" y="174537"/>
                    <a:pt x="0" y="157330"/>
                  </a:cubicBezTo>
                  <a:lnTo>
                    <a:pt x="0" y="31156"/>
                  </a:lnTo>
                  <a:cubicBezTo>
                    <a:pt x="0" y="13949"/>
                    <a:pt x="13949" y="0"/>
                    <a:pt x="31156" y="0"/>
                  </a:cubicBezTo>
                  <a:close/>
                </a:path>
              </a:pathLst>
            </a:custGeom>
            <a:solidFill>
              <a:srgbClr val="FFD50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38100"/>
              <a:ext cx="944263" cy="150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504848" y="9258300"/>
            <a:ext cx="20530423" cy="3086100"/>
            <a:chOff x="0" y="0"/>
            <a:chExt cx="540719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8EA2F">
                    <a:alpha val="100000"/>
                  </a:srgbClr>
                </a:gs>
                <a:gs pos="100000">
                  <a:srgbClr val="249F1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441730" y="3518510"/>
            <a:ext cx="1200817" cy="1209614"/>
          </a:xfrm>
          <a:custGeom>
            <a:avLst/>
            <a:gdLst/>
            <a:ahLst/>
            <a:cxnLst/>
            <a:rect r="r" b="b" t="t" l="l"/>
            <a:pathLst>
              <a:path h="1209614" w="1200817">
                <a:moveTo>
                  <a:pt x="0" y="0"/>
                </a:moveTo>
                <a:lnTo>
                  <a:pt x="1200816" y="0"/>
                </a:lnTo>
                <a:lnTo>
                  <a:pt x="1200816" y="1209614"/>
                </a:lnTo>
                <a:lnTo>
                  <a:pt x="0" y="1209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441730" y="5336059"/>
            <a:ext cx="1200817" cy="1209614"/>
          </a:xfrm>
          <a:custGeom>
            <a:avLst/>
            <a:gdLst/>
            <a:ahLst/>
            <a:cxnLst/>
            <a:rect r="r" b="b" t="t" l="l"/>
            <a:pathLst>
              <a:path h="1209614" w="1200817">
                <a:moveTo>
                  <a:pt x="0" y="0"/>
                </a:moveTo>
                <a:lnTo>
                  <a:pt x="1200816" y="0"/>
                </a:lnTo>
                <a:lnTo>
                  <a:pt x="1200816" y="1209614"/>
                </a:lnTo>
                <a:lnTo>
                  <a:pt x="0" y="1209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441730" y="7109715"/>
            <a:ext cx="1200817" cy="1209614"/>
          </a:xfrm>
          <a:custGeom>
            <a:avLst/>
            <a:gdLst/>
            <a:ahLst/>
            <a:cxnLst/>
            <a:rect r="r" b="b" t="t" l="l"/>
            <a:pathLst>
              <a:path h="1209614" w="1200817">
                <a:moveTo>
                  <a:pt x="0" y="0"/>
                </a:moveTo>
                <a:lnTo>
                  <a:pt x="1200816" y="0"/>
                </a:lnTo>
                <a:lnTo>
                  <a:pt x="1200816" y="1209613"/>
                </a:lnTo>
                <a:lnTo>
                  <a:pt x="0" y="1209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602917">
            <a:off x="-735389" y="-340832"/>
            <a:ext cx="3144102" cy="3149829"/>
          </a:xfrm>
          <a:custGeom>
            <a:avLst/>
            <a:gdLst/>
            <a:ahLst/>
            <a:cxnLst/>
            <a:rect r="r" b="b" t="t" l="l"/>
            <a:pathLst>
              <a:path h="3149829" w="3144102">
                <a:moveTo>
                  <a:pt x="0" y="0"/>
                </a:moveTo>
                <a:lnTo>
                  <a:pt x="3144102" y="0"/>
                </a:lnTo>
                <a:lnTo>
                  <a:pt x="3144102" y="3149829"/>
                </a:lnTo>
                <a:lnTo>
                  <a:pt x="0" y="31498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77925" y="685511"/>
            <a:ext cx="6742798" cy="8893379"/>
          </a:xfrm>
          <a:custGeom>
            <a:avLst/>
            <a:gdLst/>
            <a:ahLst/>
            <a:cxnLst/>
            <a:rect r="r" b="b" t="t" l="l"/>
            <a:pathLst>
              <a:path h="8893379" w="6742798">
                <a:moveTo>
                  <a:pt x="0" y="0"/>
                </a:moveTo>
                <a:lnTo>
                  <a:pt x="6742799" y="0"/>
                </a:lnTo>
                <a:lnTo>
                  <a:pt x="6742799" y="8893379"/>
                </a:lnTo>
                <a:lnTo>
                  <a:pt x="0" y="889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925574" y="1868639"/>
            <a:ext cx="9333726" cy="742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Cleaning Summary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79706" y="3592366"/>
            <a:ext cx="4739546" cy="971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Removed NULLs in Item_Weight</a:t>
            </a:r>
          </a:p>
        </p:txBody>
      </p:sp>
      <p:sp>
        <p:nvSpPr>
          <p:cNvPr name="Freeform 22" id="22"/>
          <p:cNvSpPr/>
          <p:nvPr/>
        </p:nvSpPr>
        <p:spPr>
          <a:xfrm flipH="true" flipV="false" rot="-360810">
            <a:off x="14466914" y="3335749"/>
            <a:ext cx="3666510" cy="3720629"/>
          </a:xfrm>
          <a:custGeom>
            <a:avLst/>
            <a:gdLst/>
            <a:ahLst/>
            <a:cxnLst/>
            <a:rect r="r" b="b" t="t" l="l"/>
            <a:pathLst>
              <a:path h="3720629" w="3666510">
                <a:moveTo>
                  <a:pt x="3666510" y="0"/>
                </a:moveTo>
                <a:lnTo>
                  <a:pt x="0" y="0"/>
                </a:lnTo>
                <a:lnTo>
                  <a:pt x="0" y="3720629"/>
                </a:lnTo>
                <a:lnTo>
                  <a:pt x="3666510" y="3720629"/>
                </a:lnTo>
                <a:lnTo>
                  <a:pt x="366651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8751528">
            <a:off x="16976424" y="38968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4" y="0"/>
                </a:lnTo>
                <a:lnTo>
                  <a:pt x="1999154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518269">
            <a:off x="5648628" y="1362159"/>
            <a:ext cx="2456780" cy="2438912"/>
          </a:xfrm>
          <a:custGeom>
            <a:avLst/>
            <a:gdLst/>
            <a:ahLst/>
            <a:cxnLst/>
            <a:rect r="r" b="b" t="t" l="l"/>
            <a:pathLst>
              <a:path h="2438912" w="2456780">
                <a:moveTo>
                  <a:pt x="0" y="0"/>
                </a:moveTo>
                <a:lnTo>
                  <a:pt x="2456780" y="0"/>
                </a:lnTo>
                <a:lnTo>
                  <a:pt x="2456780" y="2438913"/>
                </a:lnTo>
                <a:lnTo>
                  <a:pt x="0" y="24389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346655">
            <a:off x="5948095" y="9283457"/>
            <a:ext cx="3775901" cy="913081"/>
          </a:xfrm>
          <a:custGeom>
            <a:avLst/>
            <a:gdLst/>
            <a:ahLst/>
            <a:cxnLst/>
            <a:rect r="r" b="b" t="t" l="l"/>
            <a:pathLst>
              <a:path h="913081" w="3775901">
                <a:moveTo>
                  <a:pt x="0" y="0"/>
                </a:moveTo>
                <a:lnTo>
                  <a:pt x="3775900" y="0"/>
                </a:lnTo>
                <a:lnTo>
                  <a:pt x="3775900" y="913082"/>
                </a:lnTo>
                <a:lnTo>
                  <a:pt x="0" y="91308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113298" y="8943322"/>
            <a:ext cx="1681476" cy="1430783"/>
          </a:xfrm>
          <a:custGeom>
            <a:avLst/>
            <a:gdLst/>
            <a:ahLst/>
            <a:cxnLst/>
            <a:rect r="r" b="b" t="t" l="l"/>
            <a:pathLst>
              <a:path h="1430783" w="1681476">
                <a:moveTo>
                  <a:pt x="0" y="0"/>
                </a:moveTo>
                <a:lnTo>
                  <a:pt x="1681476" y="0"/>
                </a:lnTo>
                <a:lnTo>
                  <a:pt x="1681476" y="1430783"/>
                </a:lnTo>
                <a:lnTo>
                  <a:pt x="0" y="143078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9879706" y="5445553"/>
            <a:ext cx="4739546" cy="971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Converted Item_Visibility &amp; Total_Sales to float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79706" y="7187316"/>
            <a:ext cx="5655483" cy="971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Ensured correct data types (e.g., INT, VARCHAR, DECIMAL)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7E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848" y="9258300"/>
            <a:ext cx="20530423" cy="3086100"/>
            <a:chOff x="0" y="0"/>
            <a:chExt cx="540719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8EA2F">
                    <a:alpha val="100000"/>
                  </a:srgbClr>
                </a:gs>
                <a:gs pos="100000">
                  <a:srgbClr val="249F1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5" id="5" descr="Celebrating Ideas and Work"/>
          <p:cNvSpPr/>
          <p:nvPr/>
        </p:nvSpPr>
        <p:spPr>
          <a:xfrm flipH="false" flipV="false" rot="-602917">
            <a:off x="-735389" y="-340832"/>
            <a:ext cx="3144102" cy="3149829"/>
          </a:xfrm>
          <a:custGeom>
            <a:avLst/>
            <a:gdLst/>
            <a:ahLst/>
            <a:cxnLst/>
            <a:rect r="r" b="b" t="t" l="l"/>
            <a:pathLst>
              <a:path h="3149829" w="3144102">
                <a:moveTo>
                  <a:pt x="0" y="0"/>
                </a:moveTo>
                <a:lnTo>
                  <a:pt x="3144102" y="0"/>
                </a:lnTo>
                <a:lnTo>
                  <a:pt x="3144102" y="3149829"/>
                </a:lnTo>
                <a:lnTo>
                  <a:pt x="0" y="3149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Lined Simple Squiggle Doodle"/>
          <p:cNvSpPr/>
          <p:nvPr/>
        </p:nvSpPr>
        <p:spPr>
          <a:xfrm flipH="false" flipV="false" rot="8751528">
            <a:off x="16976424" y="1214279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4" y="0"/>
                </a:lnTo>
                <a:lnTo>
                  <a:pt x="1999154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Lined Simple Curvy Doodle"/>
          <p:cNvSpPr/>
          <p:nvPr/>
        </p:nvSpPr>
        <p:spPr>
          <a:xfrm flipH="false" flipV="false" rot="0">
            <a:off x="16113298" y="8943322"/>
            <a:ext cx="1681476" cy="1430783"/>
          </a:xfrm>
          <a:custGeom>
            <a:avLst/>
            <a:gdLst/>
            <a:ahLst/>
            <a:cxnLst/>
            <a:rect r="r" b="b" t="t" l="l"/>
            <a:pathLst>
              <a:path h="1430783" w="1681476">
                <a:moveTo>
                  <a:pt x="0" y="0"/>
                </a:moveTo>
                <a:lnTo>
                  <a:pt x="1681476" y="0"/>
                </a:lnTo>
                <a:lnTo>
                  <a:pt x="1681476" y="1430783"/>
                </a:lnTo>
                <a:lnTo>
                  <a:pt x="0" y="1430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13181" y="9293046"/>
            <a:ext cx="884928" cy="891411"/>
          </a:xfrm>
          <a:custGeom>
            <a:avLst/>
            <a:gdLst/>
            <a:ahLst/>
            <a:cxnLst/>
            <a:rect r="r" b="b" t="t" l="l"/>
            <a:pathLst>
              <a:path h="891411" w="884928">
                <a:moveTo>
                  <a:pt x="0" y="0"/>
                </a:moveTo>
                <a:lnTo>
                  <a:pt x="884928" y="0"/>
                </a:lnTo>
                <a:lnTo>
                  <a:pt x="884928" y="891410"/>
                </a:lnTo>
                <a:lnTo>
                  <a:pt x="0" y="891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90555" y="1714041"/>
            <a:ext cx="14906890" cy="7229281"/>
          </a:xfrm>
          <a:custGeom>
            <a:avLst/>
            <a:gdLst/>
            <a:ahLst/>
            <a:cxnLst/>
            <a:rect r="r" b="b" t="t" l="l"/>
            <a:pathLst>
              <a:path h="7229281" w="14906890">
                <a:moveTo>
                  <a:pt x="0" y="0"/>
                </a:moveTo>
                <a:lnTo>
                  <a:pt x="14906890" y="0"/>
                </a:lnTo>
                <a:lnTo>
                  <a:pt x="14906890" y="7229281"/>
                </a:lnTo>
                <a:lnTo>
                  <a:pt x="0" y="72292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21698" y="9484157"/>
            <a:ext cx="9731547" cy="50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0"/>
              </a:lnSpc>
            </a:pPr>
            <a:r>
              <a:rPr lang="en-US" sz="3392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Busi</a:t>
            </a:r>
            <a:r>
              <a:rPr lang="en-US" sz="3392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ness Value: Measures customer engagement.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21698" y="489752"/>
            <a:ext cx="6205705" cy="90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9"/>
              </a:lnSpc>
              <a:spcBef>
                <a:spcPct val="0"/>
              </a:spcBef>
            </a:pPr>
            <a:r>
              <a:rPr lang="en-US" b="true" sz="6399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</a:t>
            </a:r>
            <a:r>
              <a:rPr lang="en-US" b="true" sz="6399" u="none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tal Revenue</a:t>
            </a:r>
          </a:p>
        </p:txBody>
      </p:sp>
      <p:sp>
        <p:nvSpPr>
          <p:cNvPr name="Freeform 12" id="12" descr="Azure SQL Logo - PNG Logo Vector Brand Downloads (SVG, EPS)"/>
          <p:cNvSpPr/>
          <p:nvPr/>
        </p:nvSpPr>
        <p:spPr>
          <a:xfrm flipH="false" flipV="false" rot="0">
            <a:off x="15846790" y="-55131"/>
            <a:ext cx="2441210" cy="1769172"/>
          </a:xfrm>
          <a:custGeom>
            <a:avLst/>
            <a:gdLst/>
            <a:ahLst/>
            <a:cxnLst/>
            <a:rect r="r" b="b" t="t" l="l"/>
            <a:pathLst>
              <a:path h="1769172" w="2441210">
                <a:moveTo>
                  <a:pt x="0" y="0"/>
                </a:moveTo>
                <a:lnTo>
                  <a:pt x="2441210" y="0"/>
                </a:lnTo>
                <a:lnTo>
                  <a:pt x="2441210" y="1769172"/>
                </a:lnTo>
                <a:lnTo>
                  <a:pt x="0" y="17691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4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7E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848" y="9258300"/>
            <a:ext cx="20530423" cy="3086100"/>
            <a:chOff x="0" y="0"/>
            <a:chExt cx="540719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8EA2F">
                    <a:alpha val="100000"/>
                  </a:srgbClr>
                </a:gs>
                <a:gs pos="100000">
                  <a:srgbClr val="249F1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5" id="5" descr="Celebrating Ideas and Work"/>
          <p:cNvSpPr/>
          <p:nvPr/>
        </p:nvSpPr>
        <p:spPr>
          <a:xfrm flipH="false" flipV="false" rot="-602917">
            <a:off x="-735389" y="-340832"/>
            <a:ext cx="3144102" cy="3149829"/>
          </a:xfrm>
          <a:custGeom>
            <a:avLst/>
            <a:gdLst/>
            <a:ahLst/>
            <a:cxnLst/>
            <a:rect r="r" b="b" t="t" l="l"/>
            <a:pathLst>
              <a:path h="3149829" w="3144102">
                <a:moveTo>
                  <a:pt x="0" y="0"/>
                </a:moveTo>
                <a:lnTo>
                  <a:pt x="3144102" y="0"/>
                </a:lnTo>
                <a:lnTo>
                  <a:pt x="3144102" y="3149829"/>
                </a:lnTo>
                <a:lnTo>
                  <a:pt x="0" y="3149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Lined Simple Squiggle Doodle"/>
          <p:cNvSpPr/>
          <p:nvPr/>
        </p:nvSpPr>
        <p:spPr>
          <a:xfrm flipH="false" flipV="false" rot="8751528">
            <a:off x="16976424" y="38968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4" y="0"/>
                </a:lnTo>
                <a:lnTo>
                  <a:pt x="1999154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Lined Simple Curvy Doodle"/>
          <p:cNvSpPr/>
          <p:nvPr/>
        </p:nvSpPr>
        <p:spPr>
          <a:xfrm flipH="false" flipV="false" rot="0">
            <a:off x="16113298" y="8943322"/>
            <a:ext cx="1681476" cy="1430783"/>
          </a:xfrm>
          <a:custGeom>
            <a:avLst/>
            <a:gdLst/>
            <a:ahLst/>
            <a:cxnLst/>
            <a:rect r="r" b="b" t="t" l="l"/>
            <a:pathLst>
              <a:path h="1430783" w="1681476">
                <a:moveTo>
                  <a:pt x="0" y="0"/>
                </a:moveTo>
                <a:lnTo>
                  <a:pt x="1681476" y="0"/>
                </a:lnTo>
                <a:lnTo>
                  <a:pt x="1681476" y="1430783"/>
                </a:lnTo>
                <a:lnTo>
                  <a:pt x="0" y="1430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5680" y="1559457"/>
            <a:ext cx="14776640" cy="7539102"/>
          </a:xfrm>
          <a:custGeom>
            <a:avLst/>
            <a:gdLst/>
            <a:ahLst/>
            <a:cxnLst/>
            <a:rect r="r" b="b" t="t" l="l"/>
            <a:pathLst>
              <a:path h="7539102" w="14776640">
                <a:moveTo>
                  <a:pt x="0" y="0"/>
                </a:moveTo>
                <a:lnTo>
                  <a:pt x="14776640" y="0"/>
                </a:lnTo>
                <a:lnTo>
                  <a:pt x="14776640" y="7539102"/>
                </a:lnTo>
                <a:lnTo>
                  <a:pt x="0" y="75391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21698" y="489752"/>
            <a:ext cx="7415958" cy="90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9"/>
              </a:lnSpc>
              <a:spcBef>
                <a:spcPct val="0"/>
              </a:spcBef>
            </a:pPr>
            <a:r>
              <a:rPr lang="en-US" b="true" sz="6399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</a:t>
            </a:r>
            <a:r>
              <a:rPr lang="en-US" b="true" sz="6399" u="none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tal Items Sold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7E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848" y="9258300"/>
            <a:ext cx="20530423" cy="3086100"/>
            <a:chOff x="0" y="0"/>
            <a:chExt cx="540719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8EA2F">
                    <a:alpha val="100000"/>
                  </a:srgbClr>
                </a:gs>
                <a:gs pos="100000">
                  <a:srgbClr val="249F1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5" id="5" descr="Celebrating Ideas and Work"/>
          <p:cNvSpPr/>
          <p:nvPr/>
        </p:nvSpPr>
        <p:spPr>
          <a:xfrm flipH="false" flipV="false" rot="-602917">
            <a:off x="-735389" y="-340832"/>
            <a:ext cx="3144102" cy="3149829"/>
          </a:xfrm>
          <a:custGeom>
            <a:avLst/>
            <a:gdLst/>
            <a:ahLst/>
            <a:cxnLst/>
            <a:rect r="r" b="b" t="t" l="l"/>
            <a:pathLst>
              <a:path h="3149829" w="3144102">
                <a:moveTo>
                  <a:pt x="0" y="0"/>
                </a:moveTo>
                <a:lnTo>
                  <a:pt x="3144102" y="0"/>
                </a:lnTo>
                <a:lnTo>
                  <a:pt x="3144102" y="3149829"/>
                </a:lnTo>
                <a:lnTo>
                  <a:pt x="0" y="3149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Lined Simple Squiggle Doodle"/>
          <p:cNvSpPr/>
          <p:nvPr/>
        </p:nvSpPr>
        <p:spPr>
          <a:xfrm flipH="false" flipV="false" rot="8751528">
            <a:off x="16976424" y="38968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4" y="0"/>
                </a:lnTo>
                <a:lnTo>
                  <a:pt x="1999154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Lined Simple Curvy Doodle"/>
          <p:cNvSpPr/>
          <p:nvPr/>
        </p:nvSpPr>
        <p:spPr>
          <a:xfrm flipH="false" flipV="false" rot="0">
            <a:off x="16113298" y="8943322"/>
            <a:ext cx="1681476" cy="1430783"/>
          </a:xfrm>
          <a:custGeom>
            <a:avLst/>
            <a:gdLst/>
            <a:ahLst/>
            <a:cxnLst/>
            <a:rect r="r" b="b" t="t" l="l"/>
            <a:pathLst>
              <a:path h="1430783" w="1681476">
                <a:moveTo>
                  <a:pt x="0" y="0"/>
                </a:moveTo>
                <a:lnTo>
                  <a:pt x="1681476" y="0"/>
                </a:lnTo>
                <a:lnTo>
                  <a:pt x="1681476" y="1430783"/>
                </a:lnTo>
                <a:lnTo>
                  <a:pt x="0" y="1430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1131" y="1682029"/>
            <a:ext cx="14617090" cy="7293957"/>
          </a:xfrm>
          <a:custGeom>
            <a:avLst/>
            <a:gdLst/>
            <a:ahLst/>
            <a:cxnLst/>
            <a:rect r="r" b="b" t="t" l="l"/>
            <a:pathLst>
              <a:path h="7293957" w="14617090">
                <a:moveTo>
                  <a:pt x="0" y="0"/>
                </a:moveTo>
                <a:lnTo>
                  <a:pt x="14617091" y="0"/>
                </a:lnTo>
                <a:lnTo>
                  <a:pt x="14617091" y="7293958"/>
                </a:lnTo>
                <a:lnTo>
                  <a:pt x="0" y="7293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21698" y="489752"/>
            <a:ext cx="7415958" cy="90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9"/>
              </a:lnSpc>
              <a:spcBef>
                <a:spcPct val="0"/>
              </a:spcBef>
            </a:pPr>
            <a:r>
              <a:rPr lang="en-US" b="true" sz="6399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Average Rating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7E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848" y="9258300"/>
            <a:ext cx="20530423" cy="3086100"/>
            <a:chOff x="0" y="0"/>
            <a:chExt cx="540719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8EA2F">
                    <a:alpha val="100000"/>
                  </a:srgbClr>
                </a:gs>
                <a:gs pos="100000">
                  <a:srgbClr val="249F1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5" id="5" descr="Celebrating Ideas and Work"/>
          <p:cNvSpPr/>
          <p:nvPr/>
        </p:nvSpPr>
        <p:spPr>
          <a:xfrm flipH="false" flipV="false" rot="-602917">
            <a:off x="-735389" y="-340832"/>
            <a:ext cx="3144102" cy="3149829"/>
          </a:xfrm>
          <a:custGeom>
            <a:avLst/>
            <a:gdLst/>
            <a:ahLst/>
            <a:cxnLst/>
            <a:rect r="r" b="b" t="t" l="l"/>
            <a:pathLst>
              <a:path h="3149829" w="3144102">
                <a:moveTo>
                  <a:pt x="0" y="0"/>
                </a:moveTo>
                <a:lnTo>
                  <a:pt x="3144102" y="0"/>
                </a:lnTo>
                <a:lnTo>
                  <a:pt x="3144102" y="3149829"/>
                </a:lnTo>
                <a:lnTo>
                  <a:pt x="0" y="3149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Lined Simple Squiggle Doodle"/>
          <p:cNvSpPr/>
          <p:nvPr/>
        </p:nvSpPr>
        <p:spPr>
          <a:xfrm flipH="false" flipV="false" rot="8751528">
            <a:off x="16976424" y="38968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4" y="0"/>
                </a:lnTo>
                <a:lnTo>
                  <a:pt x="1999154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Lined Simple Curvy Doodle"/>
          <p:cNvSpPr/>
          <p:nvPr/>
        </p:nvSpPr>
        <p:spPr>
          <a:xfrm flipH="false" flipV="false" rot="0">
            <a:off x="16113298" y="8943322"/>
            <a:ext cx="1681476" cy="1430783"/>
          </a:xfrm>
          <a:custGeom>
            <a:avLst/>
            <a:gdLst/>
            <a:ahLst/>
            <a:cxnLst/>
            <a:rect r="r" b="b" t="t" l="l"/>
            <a:pathLst>
              <a:path h="1430783" w="1681476">
                <a:moveTo>
                  <a:pt x="0" y="0"/>
                </a:moveTo>
                <a:lnTo>
                  <a:pt x="1681476" y="0"/>
                </a:lnTo>
                <a:lnTo>
                  <a:pt x="1681476" y="1430783"/>
                </a:lnTo>
                <a:lnTo>
                  <a:pt x="0" y="1430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06093" y="1728821"/>
            <a:ext cx="12047167" cy="7529479"/>
          </a:xfrm>
          <a:custGeom>
            <a:avLst/>
            <a:gdLst/>
            <a:ahLst/>
            <a:cxnLst/>
            <a:rect r="r" b="b" t="t" l="l"/>
            <a:pathLst>
              <a:path h="7529479" w="12047167">
                <a:moveTo>
                  <a:pt x="0" y="0"/>
                </a:moveTo>
                <a:lnTo>
                  <a:pt x="12047167" y="0"/>
                </a:lnTo>
                <a:lnTo>
                  <a:pt x="12047167" y="7529479"/>
                </a:lnTo>
                <a:lnTo>
                  <a:pt x="0" y="75294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06093" y="492380"/>
            <a:ext cx="11900993" cy="90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9"/>
              </a:lnSpc>
              <a:spcBef>
                <a:spcPct val="0"/>
              </a:spcBef>
            </a:pPr>
            <a:r>
              <a:rPr lang="en-US" b="true" sz="6399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 Sales by Fat_Content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7E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848" y="9258300"/>
            <a:ext cx="20530423" cy="3086100"/>
            <a:chOff x="0" y="0"/>
            <a:chExt cx="540719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8EA2F">
                    <a:alpha val="100000"/>
                  </a:srgbClr>
                </a:gs>
                <a:gs pos="100000">
                  <a:srgbClr val="249F1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5" id="5" descr="Celebrating Ideas and Work"/>
          <p:cNvSpPr/>
          <p:nvPr/>
        </p:nvSpPr>
        <p:spPr>
          <a:xfrm flipH="false" flipV="false" rot="-602917">
            <a:off x="-735389" y="-340832"/>
            <a:ext cx="3144102" cy="3149829"/>
          </a:xfrm>
          <a:custGeom>
            <a:avLst/>
            <a:gdLst/>
            <a:ahLst/>
            <a:cxnLst/>
            <a:rect r="r" b="b" t="t" l="l"/>
            <a:pathLst>
              <a:path h="3149829" w="3144102">
                <a:moveTo>
                  <a:pt x="0" y="0"/>
                </a:moveTo>
                <a:lnTo>
                  <a:pt x="3144102" y="0"/>
                </a:lnTo>
                <a:lnTo>
                  <a:pt x="3144102" y="3149829"/>
                </a:lnTo>
                <a:lnTo>
                  <a:pt x="0" y="3149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Lined Simple Squiggle Doodle"/>
          <p:cNvSpPr/>
          <p:nvPr/>
        </p:nvSpPr>
        <p:spPr>
          <a:xfrm flipH="false" flipV="false" rot="8751528">
            <a:off x="16976424" y="38968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4" y="0"/>
                </a:lnTo>
                <a:lnTo>
                  <a:pt x="1999154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Lined Simple Curvy Doodle"/>
          <p:cNvSpPr/>
          <p:nvPr/>
        </p:nvSpPr>
        <p:spPr>
          <a:xfrm flipH="false" flipV="false" rot="0">
            <a:off x="16113298" y="8943322"/>
            <a:ext cx="1681476" cy="1430783"/>
          </a:xfrm>
          <a:custGeom>
            <a:avLst/>
            <a:gdLst/>
            <a:ahLst/>
            <a:cxnLst/>
            <a:rect r="r" b="b" t="t" l="l"/>
            <a:pathLst>
              <a:path h="1430783" w="1681476">
                <a:moveTo>
                  <a:pt x="0" y="0"/>
                </a:moveTo>
                <a:lnTo>
                  <a:pt x="1681476" y="0"/>
                </a:lnTo>
                <a:lnTo>
                  <a:pt x="1681476" y="1430783"/>
                </a:lnTo>
                <a:lnTo>
                  <a:pt x="0" y="1430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58285" y="2387494"/>
            <a:ext cx="11371431" cy="6771488"/>
          </a:xfrm>
          <a:custGeom>
            <a:avLst/>
            <a:gdLst/>
            <a:ahLst/>
            <a:cxnLst/>
            <a:rect r="r" b="b" t="t" l="l"/>
            <a:pathLst>
              <a:path h="6771488" w="11371431">
                <a:moveTo>
                  <a:pt x="0" y="0"/>
                </a:moveTo>
                <a:lnTo>
                  <a:pt x="11371430" y="0"/>
                </a:lnTo>
                <a:lnTo>
                  <a:pt x="11371430" y="6771489"/>
                </a:lnTo>
                <a:lnTo>
                  <a:pt x="0" y="67714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06093" y="492380"/>
            <a:ext cx="11900993" cy="179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9"/>
              </a:lnSpc>
              <a:spcBef>
                <a:spcPct val="0"/>
              </a:spcBef>
            </a:pPr>
            <a:r>
              <a:rPr lang="en-US" b="true" sz="6399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Items Sold vary with Fat_Content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DAGp02u8pqM</dc:identifier>
  <dcterms:modified xsi:type="dcterms:W3CDTF">2011-08-01T06:04:30Z</dcterms:modified>
  <cp:revision>1</cp:revision>
  <dc:title>Blinkit-Sales-Data-Analysis</dc:title>
</cp:coreProperties>
</file>